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28"/>
  </p:notesMasterIdLst>
  <p:sldIdLst>
    <p:sldId id="256" r:id="rId2"/>
    <p:sldId id="282" r:id="rId3"/>
    <p:sldId id="257" r:id="rId4"/>
    <p:sldId id="258" r:id="rId5"/>
    <p:sldId id="262" r:id="rId6"/>
    <p:sldId id="259" r:id="rId7"/>
    <p:sldId id="260" r:id="rId8"/>
    <p:sldId id="264" r:id="rId9"/>
    <p:sldId id="263" r:id="rId10"/>
    <p:sldId id="261" r:id="rId11"/>
    <p:sldId id="265" r:id="rId12"/>
    <p:sldId id="268" r:id="rId13"/>
    <p:sldId id="269" r:id="rId14"/>
    <p:sldId id="270" r:id="rId15"/>
    <p:sldId id="267" r:id="rId16"/>
    <p:sldId id="266" r:id="rId17"/>
    <p:sldId id="271" r:id="rId18"/>
    <p:sldId id="274" r:id="rId19"/>
    <p:sldId id="279" r:id="rId20"/>
    <p:sldId id="275" r:id="rId21"/>
    <p:sldId id="277" r:id="rId22"/>
    <p:sldId id="278" r:id="rId23"/>
    <p:sldId id="280" r:id="rId24"/>
    <p:sldId id="273" r:id="rId25"/>
    <p:sldId id="272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106" d="100"/>
          <a:sy n="106" d="100"/>
        </p:scale>
        <p:origin x="108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A23BD-9BD7-C54F-A131-A90DFE64B880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7A0A2-9484-B34B-B2DE-0E752B2C0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03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not acquire any priority claim to specific courses or more than entitlement</a:t>
            </a:r>
          </a:p>
          <a:p>
            <a:r>
              <a:rPr lang="en-US" dirty="0"/>
              <a:t>No rights to specific courses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7A0A2-9484-B34B-B2DE-0E752B2C01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24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Continuing </a:t>
            </a:r>
            <a:r>
              <a:rPr lang="en-US" dirty="0" err="1"/>
              <a:t>sessionals</a:t>
            </a:r>
            <a:r>
              <a:rPr lang="en-US" dirty="0"/>
              <a:t> get their entitlement</a:t>
            </a:r>
          </a:p>
          <a:p>
            <a:r>
              <a:rPr lang="en-US" dirty="0"/>
              <a:t>Then head allocates remaining courses to Sessional or External Pool</a:t>
            </a:r>
          </a:p>
          <a:p>
            <a:r>
              <a:rPr lang="en-US" dirty="0"/>
              <a:t>Receive courses in Spring (CS) or Summer (NCS)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7A0A2-9484-B34B-B2DE-0E752B2C01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90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of 1 July 2023 we moved every Faculty to either 9 credits or 12 credits</a:t>
            </a:r>
          </a:p>
          <a:p>
            <a:r>
              <a:rPr lang="en-US" dirty="0"/>
              <a:t>Check your contracts to make sure these are calculated correctly</a:t>
            </a:r>
          </a:p>
          <a:p>
            <a:r>
              <a:rPr lang="en-US" dirty="0"/>
              <a:t>Only right to course load up to full time, any overload assigned after all other </a:t>
            </a:r>
            <a:r>
              <a:rPr lang="en-US" dirty="0" err="1"/>
              <a:t>sessionals</a:t>
            </a:r>
            <a:r>
              <a:rPr lang="en-US" dirty="0"/>
              <a:t> with qualifications assigned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7A0A2-9484-B34B-B2DE-0E752B2C01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24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over load only provided only after all the courses have been distributed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7A0A2-9484-B34B-B2DE-0E752B2C01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72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6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8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2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8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1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5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8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80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8" r:id="rId6"/>
    <p:sldLayoutId id="2147483743" r:id="rId7"/>
    <p:sldLayoutId id="2147483744" r:id="rId8"/>
    <p:sldLayoutId id="2147483745" r:id="rId9"/>
    <p:sldLayoutId id="2147483747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ubcfa.wpengine.com/wp-content/uploads/Faculty_CA_2019-2022_FINAL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aculty.association@ubc.c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140E0887-BB72-0B24-823A-3392C01E79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5373426-E26E-431D-959C-5DB96C0B6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1238442"/>
            <a:ext cx="3635926" cy="43557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CFBD6D-42C7-ECED-A3CD-94D707F47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277" y="1475234"/>
            <a:ext cx="3214307" cy="2901694"/>
          </a:xfrm>
        </p:spPr>
        <p:txBody>
          <a:bodyPr anchor="b"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Your Rights: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An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B886EB-D138-2687-4F11-E664257E7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610" y="4608576"/>
            <a:ext cx="3205640" cy="774186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000" dirty="0" err="1"/>
              <a:t>Sessionals</a:t>
            </a:r>
            <a:endParaRPr lang="en-US" sz="2000" dirty="0"/>
          </a:p>
          <a:p>
            <a:r>
              <a:rPr lang="en-US" sz="2000" dirty="0"/>
              <a:t>2025</a:t>
            </a:r>
          </a:p>
        </p:txBody>
      </p:sp>
      <p:cxnSp>
        <p:nvCxnSpPr>
          <p:cNvPr id="20" name="!!Straight Connector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6950" y="4508519"/>
            <a:ext cx="3108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239D8CC-16F4-4B2B-80F0-203C56D0D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4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E19A-E368-A5E2-E4DD-4D48E5D2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Reappointment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FDFA0-518A-D39A-871D-B6FD7F12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81827"/>
            <a:ext cx="10058400" cy="3760891"/>
          </a:xfrm>
        </p:spPr>
        <p:txBody>
          <a:bodyPr>
            <a:normAutofit/>
          </a:bodyPr>
          <a:lstStyle/>
          <a:p>
            <a:r>
              <a:rPr lang="en-US" sz="2400" b="1" dirty="0"/>
              <a:t>Non-Continuing </a:t>
            </a:r>
            <a:r>
              <a:rPr lang="en-US" sz="2400" b="1" dirty="0" err="1"/>
              <a:t>Sessionals</a:t>
            </a:r>
            <a:r>
              <a:rPr lang="en-US" sz="2400" dirty="0"/>
              <a:t>: Entitled to 1 course/academic year (may be assigned more)</a:t>
            </a:r>
          </a:p>
          <a:p>
            <a:r>
              <a:rPr lang="en-US" sz="2400" b="1" dirty="0"/>
              <a:t>Continuing Sessional</a:t>
            </a:r>
            <a:r>
              <a:rPr lang="en-US" sz="2400" dirty="0"/>
              <a:t>: Individual course-load entitlement</a:t>
            </a:r>
          </a:p>
          <a:p>
            <a:endParaRPr lang="en-US" sz="2400" dirty="0"/>
          </a:p>
          <a:p>
            <a:pPr algn="ctr"/>
            <a:r>
              <a:rPr lang="en-US" sz="2400" b="1" dirty="0"/>
              <a:t>All existing </a:t>
            </a:r>
            <a:r>
              <a:rPr lang="en-US" sz="2400" b="1" dirty="0" err="1"/>
              <a:t>sessionals</a:t>
            </a:r>
            <a:r>
              <a:rPr lang="en-US" sz="2400" b="1" dirty="0"/>
              <a:t> must receive their entitlements (subject to the availability of courses) before new </a:t>
            </a:r>
            <a:r>
              <a:rPr lang="en-US" sz="2400" b="1" dirty="0" err="1"/>
              <a:t>sessionals</a:t>
            </a:r>
            <a:r>
              <a:rPr lang="en-US" sz="2400" b="1" dirty="0"/>
              <a:t> are hired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3739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515B9-152E-4948-70E7-1E48D2757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Non-Renewal?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A795C-365E-A6B7-1E7C-B804A3C9B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The only reasons for non-renewal of a sessional lecturer are: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Teaching performance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Lack of funding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Discontinuance or non-scheduling of a course or section of a course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Just cause as generally recognized at law (misconduct)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Notice of non-renewal must set out the reasons.</a:t>
            </a:r>
          </a:p>
        </p:txBody>
      </p:sp>
    </p:spTree>
    <p:extLst>
      <p:ext uri="{BB962C8B-B14F-4D97-AF65-F5344CB8AC3E}">
        <p14:creationId xmlns:p14="http://schemas.microsoft.com/office/powerpoint/2010/main" val="3961164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F68D-3D59-FC31-012E-4ADA07E1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If Not Renewed?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05D09-FCB2-078F-FB3F-CF211575A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 Contact the Faculty Association for assistance.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 Sessional Faculty who are not reappointed maintain their length of service for 24 months.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 If your workload drops from above 50% to below 50% you maintain full benefits for 24 months so long as you are employed.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 If a course is cancelled after it has been assigned, you are entitled to either 1 month notice or $300. </a:t>
            </a:r>
            <a:endParaRPr lang="en-CA" sz="2400" dirty="0">
              <a:solidFill>
                <a:srgbClr val="000000"/>
              </a:solidFill>
              <a:effectLst/>
              <a:latin typeface="Albertus MT Lt"/>
              <a:ea typeface="Calibri" panose="020F0502020204030204" pitchFamily="34" charset="0"/>
              <a:cs typeface="Albertus MT 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650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1ECC-5B14-DA1E-71C3-0DD3EAD1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 Assignment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D93C25-0376-80E8-EBA7-685A8B06EAF6}"/>
              </a:ext>
            </a:extLst>
          </p:cNvPr>
          <p:cNvSpPr txBox="1"/>
          <p:nvPr/>
        </p:nvSpPr>
        <p:spPr>
          <a:xfrm>
            <a:off x="2143503" y="2126198"/>
            <a:ext cx="68554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Tenure/Tenure Track/Visiting/Without Review Faculty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041B66-DC76-FA68-773E-484BAE9572A3}"/>
              </a:ext>
            </a:extLst>
          </p:cNvPr>
          <p:cNvSpPr txBox="1"/>
          <p:nvPr/>
        </p:nvSpPr>
        <p:spPr>
          <a:xfrm>
            <a:off x="4839681" y="2834643"/>
            <a:ext cx="134235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Lecturers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39C438-4BD0-6597-B643-5FA5CBA8E916}"/>
              </a:ext>
            </a:extLst>
          </p:cNvPr>
          <p:cNvSpPr/>
          <p:nvPr/>
        </p:nvSpPr>
        <p:spPr>
          <a:xfrm>
            <a:off x="4001606" y="4324692"/>
            <a:ext cx="3018503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Remaining Courses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0BB788-5B74-3C03-5AEB-D08E1B5CB6CA}"/>
              </a:ext>
            </a:extLst>
          </p:cNvPr>
          <p:cNvSpPr/>
          <p:nvPr/>
        </p:nvSpPr>
        <p:spPr>
          <a:xfrm>
            <a:off x="7659206" y="4305027"/>
            <a:ext cx="2674374" cy="93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External Pool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39DF5C7-49F1-E5DB-A090-4F037D608DEB}"/>
              </a:ext>
            </a:extLst>
          </p:cNvPr>
          <p:cNvSpPr/>
          <p:nvPr/>
        </p:nvSpPr>
        <p:spPr>
          <a:xfrm>
            <a:off x="543293" y="4331316"/>
            <a:ext cx="2819216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Sessional Pool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658DED-D465-6CFE-BDF5-81D9D3F518A6}"/>
              </a:ext>
            </a:extLst>
          </p:cNvPr>
          <p:cNvSpPr txBox="1"/>
          <p:nvPr/>
        </p:nvSpPr>
        <p:spPr>
          <a:xfrm>
            <a:off x="7974770" y="5338920"/>
            <a:ext cx="2415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 doctoral fellows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Adjuncts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Seconded Teachers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EB651-5C38-D147-8924-85D27163C9B2}"/>
              </a:ext>
            </a:extLst>
          </p:cNvPr>
          <p:cNvSpPr txBox="1"/>
          <p:nvPr/>
        </p:nvSpPr>
        <p:spPr>
          <a:xfrm>
            <a:off x="4071040" y="3562898"/>
            <a:ext cx="287963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Continuing </a:t>
            </a:r>
            <a:r>
              <a:rPr lang="en-US" sz="2400" dirty="0" err="1"/>
              <a:t>Sessionals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083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966E9-D5E4-2C84-0CFE-D9BAF2DBB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Step 1</a:t>
            </a:r>
            <a:r>
              <a:rPr lang="en-US" sz="2400" dirty="0">
                <a:solidFill>
                  <a:schemeClr val="tx1"/>
                </a:solidFill>
              </a:rPr>
              <a:t>: All NCS receive 1 course for the academic year.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Courses are assigned according to:</a:t>
            </a:r>
          </a:p>
          <a:p>
            <a:pPr marL="1024128" lvl="3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qualifications to perform the required 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work;</a:t>
            </a:r>
          </a:p>
          <a:p>
            <a:pPr marL="1024128" lvl="3" indent="-457200"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quality and effectiveness of the work performed; and </a:t>
            </a:r>
          </a:p>
          <a:p>
            <a:pPr marL="1024128" lvl="3" indent="-457200"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lbertus MT Lt"/>
              </a:rPr>
              <a:t>all else being equal, length of service.</a:t>
            </a:r>
            <a:endParaRPr lang="en-CA" sz="2400" dirty="0">
              <a:solidFill>
                <a:srgbClr val="000000"/>
              </a:solidFill>
              <a:effectLst/>
              <a:latin typeface="Albertus MT Lt"/>
              <a:ea typeface="Calibri" panose="020F0502020204030204" pitchFamily="34" charset="0"/>
              <a:cs typeface="Albertus MT Lt"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Step 2</a:t>
            </a:r>
            <a:r>
              <a:rPr lang="en-US" sz="2400" dirty="0">
                <a:solidFill>
                  <a:schemeClr val="tx1"/>
                </a:solidFill>
              </a:rPr>
              <a:t>: Remaining courses assigned to existing </a:t>
            </a:r>
            <a:r>
              <a:rPr lang="en-US" sz="2400" dirty="0" err="1">
                <a:solidFill>
                  <a:schemeClr val="tx1"/>
                </a:solidFill>
              </a:rPr>
              <a:t>sessionals</a:t>
            </a:r>
            <a:r>
              <a:rPr lang="en-US" sz="2400" dirty="0">
                <a:solidFill>
                  <a:schemeClr val="tx1"/>
                </a:solidFill>
              </a:rPr>
              <a:t> or new applicants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Step 3</a:t>
            </a:r>
            <a:r>
              <a:rPr lang="en-US" sz="2400" dirty="0">
                <a:solidFill>
                  <a:schemeClr val="tx1"/>
                </a:solidFill>
              </a:rPr>
              <a:t>: New courses that arise assigned to </a:t>
            </a:r>
            <a:r>
              <a:rPr lang="en-US" sz="2400" dirty="0" err="1">
                <a:solidFill>
                  <a:schemeClr val="tx1"/>
                </a:solidFill>
              </a:rPr>
              <a:t>sessionals</a:t>
            </a:r>
            <a:r>
              <a:rPr lang="en-US" sz="2400" dirty="0">
                <a:solidFill>
                  <a:schemeClr val="tx1"/>
                </a:solidFill>
              </a:rPr>
              <a:t> with less than full time loads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67565B7-B23C-2485-A5C6-9B51769E0FC1}"/>
              </a:ext>
            </a:extLst>
          </p:cNvPr>
          <p:cNvSpPr/>
          <p:nvPr/>
        </p:nvSpPr>
        <p:spPr>
          <a:xfrm>
            <a:off x="1730476" y="158082"/>
            <a:ext cx="8495071" cy="16616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The Sessional Pool</a:t>
            </a:r>
          </a:p>
        </p:txBody>
      </p:sp>
    </p:spTree>
    <p:extLst>
      <p:ext uri="{BB962C8B-B14F-4D97-AF65-F5344CB8AC3E}">
        <p14:creationId xmlns:p14="http://schemas.microsoft.com/office/powerpoint/2010/main" val="3891302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E13E-77B1-A60A-8F6F-679CD2EAE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Time Load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0009C0F-B6D3-4F9E-50BF-9349414C8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847910"/>
              </p:ext>
            </p:extLst>
          </p:nvPr>
        </p:nvGraphicFramePr>
        <p:xfrm>
          <a:off x="1834384" y="2196690"/>
          <a:ext cx="8017539" cy="26517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72513">
                  <a:extLst>
                    <a:ext uri="{9D8B030D-6E8A-4147-A177-3AD203B41FA5}">
                      <a16:colId xmlns:a16="http://schemas.microsoft.com/office/drawing/2014/main" val="2253153881"/>
                    </a:ext>
                  </a:extLst>
                </a:gridCol>
                <a:gridCol w="2672513">
                  <a:extLst>
                    <a:ext uri="{9D8B030D-6E8A-4147-A177-3AD203B41FA5}">
                      <a16:colId xmlns:a16="http://schemas.microsoft.com/office/drawing/2014/main" val="4042652775"/>
                    </a:ext>
                  </a:extLst>
                </a:gridCol>
                <a:gridCol w="2672513">
                  <a:extLst>
                    <a:ext uri="{9D8B030D-6E8A-4147-A177-3AD203B41FA5}">
                      <a16:colId xmlns:a16="http://schemas.microsoft.com/office/drawing/2014/main" val="3765217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Full time load per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Credits for FTE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Credits for Continuing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53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348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639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947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trike="sngStrike" dirty="0"/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6702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CF1801-82D7-665F-28A4-1D8CBFAE5B5E}"/>
              </a:ext>
            </a:extLst>
          </p:cNvPr>
          <p:cNvSpPr txBox="1"/>
          <p:nvPr/>
        </p:nvSpPr>
        <p:spPr>
          <a:xfrm>
            <a:off x="1485731" y="5108843"/>
            <a:ext cx="92205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12 Credits: Education, Applied Science, Land &amp; Food Systems, Forestry, </a:t>
            </a:r>
          </a:p>
          <a:p>
            <a:r>
              <a:rPr lang="en-US" sz="2400" b="1" dirty="0"/>
              <a:t>Management and Sauder</a:t>
            </a:r>
          </a:p>
        </p:txBody>
      </p:sp>
    </p:spTree>
    <p:extLst>
      <p:ext uri="{BB962C8B-B14F-4D97-AF65-F5344CB8AC3E}">
        <p14:creationId xmlns:p14="http://schemas.microsoft.com/office/powerpoint/2010/main" val="4289857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51F2E-120C-D689-2948-65004AD6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Continuing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B9534-C54A-8E27-6804-331A17CA0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Achieved after 3 years of FTE service in 6 years – calculated in number of credits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Receive course load entitlement equal to load in the winter terms of the year become CS (up to full time load for terms)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Priority entitlement to courses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Severance rights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Higher PD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643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CD3F-2952-C39F-B290-EC8E6705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6807D-D796-B5D8-3454-443F4CFDA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6021275" cy="3760891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Extended Health, Vision and Dental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Health Spending Account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Employee and Family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Medical leave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Long term disability (Income replacement plan)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Life Insurance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Professional Development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1E2F3C-0BD9-B1E2-5EE0-7EFE22BED057}"/>
              </a:ext>
            </a:extLst>
          </p:cNvPr>
          <p:cNvSpPr txBox="1"/>
          <p:nvPr/>
        </p:nvSpPr>
        <p:spPr>
          <a:xfrm>
            <a:off x="7423353" y="2126598"/>
            <a:ext cx="3903407" cy="2780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Tuition Waiver</a:t>
            </a:r>
          </a:p>
          <a:p>
            <a:pPr marL="90000" indent="-90000"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Maternity/parental/ adoptive leave</a:t>
            </a:r>
          </a:p>
          <a:p>
            <a:pPr marL="90000" indent="-90000"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Pension</a:t>
            </a:r>
          </a:p>
          <a:p>
            <a:pPr marL="90000" indent="-90000"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Vacation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76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28C5-635D-F8CD-2782-44B5757D1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FTE: 50% and 4 months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D46590D-08BC-17EC-5D37-EA2F867D9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361905"/>
              </p:ext>
            </p:extLst>
          </p:nvPr>
        </p:nvGraphicFramePr>
        <p:xfrm>
          <a:off x="1667551" y="2007693"/>
          <a:ext cx="8312190" cy="4348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70730">
                  <a:extLst>
                    <a:ext uri="{9D8B030D-6E8A-4147-A177-3AD203B41FA5}">
                      <a16:colId xmlns:a16="http://schemas.microsoft.com/office/drawing/2014/main" val="2089684315"/>
                    </a:ext>
                  </a:extLst>
                </a:gridCol>
                <a:gridCol w="3083396">
                  <a:extLst>
                    <a:ext uri="{9D8B030D-6E8A-4147-A177-3AD203B41FA5}">
                      <a16:colId xmlns:a16="http://schemas.microsoft.com/office/drawing/2014/main" val="68440281"/>
                    </a:ext>
                  </a:extLst>
                </a:gridCol>
                <a:gridCol w="2458064">
                  <a:extLst>
                    <a:ext uri="{9D8B030D-6E8A-4147-A177-3AD203B41FA5}">
                      <a16:colId xmlns:a16="http://schemas.microsoft.com/office/drawing/2014/main" val="3815682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967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Extended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413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Dental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242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HSA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$400/</a:t>
                      </a:r>
                      <a:r>
                        <a:rPr lang="en-US" dirty="0" err="1"/>
                        <a:t>yr</a:t>
                      </a:r>
                      <a:r>
                        <a:rPr lang="en-US" dirty="0"/>
                        <a:t> (2-year accrual)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40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EFAP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255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IRP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322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Life 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907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Tuition Waiver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32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Medical 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 to 6 months (paid)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020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Professional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$1700 (CS); $100/credit (NCS) – (5-year accrual)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04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~10% of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~5% of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727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600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6060B-BA83-85FD-7FE1-18E3CB2B1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FTE: &lt;50% and/or 4 months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81C4D7E2-D6BA-1CF4-6792-119E86610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592473"/>
              </p:ext>
            </p:extLst>
          </p:nvPr>
        </p:nvGraphicFramePr>
        <p:xfrm>
          <a:off x="1667551" y="2125680"/>
          <a:ext cx="8127999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8968431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844028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15682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967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Extended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413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Dental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242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Health Spending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$400/</a:t>
                      </a:r>
                      <a:r>
                        <a:rPr lang="en-US" dirty="0" err="1"/>
                        <a:t>yr</a:t>
                      </a:r>
                      <a:r>
                        <a:rPr lang="en-US" dirty="0"/>
                        <a:t> (2-year accrual)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40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EFAP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255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Medical 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days/4 months*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020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Professional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$1700 (CS); $100/credit (NCS) – (5-year accrual)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046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B9EAEA9-FD0A-8E2B-88EF-02BE33019422}"/>
              </a:ext>
            </a:extLst>
          </p:cNvPr>
          <p:cNvSpPr txBox="1"/>
          <p:nvPr/>
        </p:nvSpPr>
        <p:spPr>
          <a:xfrm>
            <a:off x="1097280" y="5356670"/>
            <a:ext cx="9930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Casual absences that are covered by another faculty member or where the class can be rescheduled are not considered leave</a:t>
            </a:r>
          </a:p>
        </p:txBody>
      </p:sp>
    </p:spTree>
    <p:extLst>
      <p:ext uri="{BB962C8B-B14F-4D97-AF65-F5344CB8AC3E}">
        <p14:creationId xmlns:p14="http://schemas.microsoft.com/office/powerpoint/2010/main" val="221344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937C0-7BBE-70DA-E2AE-97E29087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586E1-1A2C-588F-7AEC-8C15591AA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Introductions and Welcome</a:t>
            </a:r>
            <a:endParaRPr lang="en-US" sz="2400" dirty="0"/>
          </a:p>
          <a:p>
            <a:r>
              <a:rPr lang="en-US" sz="2400" b="1" dirty="0"/>
              <a:t>Speaker</a:t>
            </a:r>
            <a:r>
              <a:rPr lang="en-US" sz="2400" dirty="0"/>
              <a:t>: Robin Roff, Associate Executive Director, UBCFA</a:t>
            </a:r>
          </a:p>
          <a:p>
            <a:r>
              <a:rPr lang="en-US" sz="2400" b="1" dirty="0"/>
              <a:t>Up Next: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Types of Contract Faculty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How work is assigned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Continuing Status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Benefits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32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3B1D-B25A-DBA6-CF6D-1D4937B7B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Tuition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8869D-2D0F-6C8D-D1B8-88E1A902A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Eligibility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50% FTE or greater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Employees, dependent children or spouse</a:t>
            </a:r>
          </a:p>
          <a:p>
            <a:pPr marL="201168" lvl="1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Employee/Spouse: 12 credits of undergraduate or graduate coursework (not in your department)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Dependent Child (up to 25 years): 120 credits of undergraduate coursework</a:t>
            </a:r>
          </a:p>
        </p:txBody>
      </p:sp>
    </p:spTree>
    <p:extLst>
      <p:ext uri="{BB962C8B-B14F-4D97-AF65-F5344CB8AC3E}">
        <p14:creationId xmlns:p14="http://schemas.microsoft.com/office/powerpoint/2010/main" val="3043597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E512-B240-46F9-2DCD-E6EB0244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Vacation &amp; Lump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A207-A88D-86E9-82FF-6AE897088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Pay in lieu of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4% of gross earning &lt;6 years consecutive service (part time okay)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6% of gross earnings 6+ years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Lump sum: 1% of income received as lump sum each September 15</a:t>
            </a:r>
            <a:r>
              <a:rPr lang="en-US" sz="2400" baseline="30000" dirty="0"/>
              <a:t>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73009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495D-82BF-BD52-9982-8B886168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Non-Medical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1DF40-A31D-70FD-1BF1-C1F73BB76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b="1" dirty="0"/>
              <a:t>Domestic and sexual violence leaves</a:t>
            </a:r>
            <a:r>
              <a:rPr lang="en-US" sz="2400" dirty="0"/>
              <a:t>: 5 days of paid leave + 15 (+5 days) unpaid leave</a:t>
            </a:r>
          </a:p>
          <a:p>
            <a:r>
              <a:rPr lang="en-US" sz="2400" b="1" dirty="0"/>
              <a:t>Indigenous leave of ceremonial, cultural and spiritual events</a:t>
            </a:r>
            <a:r>
              <a:rPr lang="en-US" sz="2400" dirty="0"/>
              <a:t>: 2 days paid (+ unpaid with agreement of Head)</a:t>
            </a:r>
          </a:p>
          <a:p>
            <a:r>
              <a:rPr lang="en-US" sz="2400" b="1" dirty="0"/>
              <a:t>Bereavement leave: </a:t>
            </a:r>
            <a:r>
              <a:rPr lang="en-US" sz="2400" dirty="0"/>
              <a:t>NCS, 5 days paid (exchange with sick leave)</a:t>
            </a:r>
          </a:p>
          <a:p>
            <a:r>
              <a:rPr lang="en-US" sz="2400" b="1" dirty="0"/>
              <a:t>Compassionate care leave </a:t>
            </a:r>
            <a:r>
              <a:rPr lang="en-US" sz="2400" dirty="0"/>
              <a:t>(terminally ill family member): up to 27 weeks unpaid, potentially eligible for EI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489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D32-D86A-0104-8D7E-DFA99AF5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Maternity/Parental/Adoptive 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D5EAC-3B15-1174-AE9E-282D053FB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910">
              <a:lnSpc>
                <a:spcPct val="115000"/>
              </a:lnSpc>
              <a:spcAft>
                <a:spcPts val="1000"/>
              </a:spcAft>
            </a:pPr>
            <a:r>
              <a:rPr lang="en-C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Maternity leave</a:t>
            </a: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16 weeks. If receive EI benefits, UBC 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will top up salary to 95%.</a:t>
            </a:r>
            <a:endParaRPr lang="en-CA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1910">
              <a:lnSpc>
                <a:spcPct val="115000"/>
              </a:lnSpc>
              <a:spcAft>
                <a:spcPts val="1000"/>
              </a:spcAft>
            </a:pPr>
            <a:r>
              <a:rPr lang="en-C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Parental leave</a:t>
            </a: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up to 61 weeks. If receive EI benefits, UBC will top up salary for 20 weeks to 95%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(top up will be spread over any weeks over 20)</a:t>
            </a:r>
          </a:p>
          <a:p>
            <a:pPr marL="41910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Adoptive leave: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Eligible for parental leave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and top up. Pre-adoptive leave of 20 days for necessary activities related to adoption.</a:t>
            </a:r>
          </a:p>
          <a:p>
            <a:pPr marL="41910" algn="ctr">
              <a:lnSpc>
                <a:spcPct val="115000"/>
              </a:lnSpc>
              <a:spcAft>
                <a:spcPts val="1000"/>
              </a:spcAft>
            </a:pPr>
            <a:endParaRPr lang="en-CA" sz="2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166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3653A-CD5A-CFC0-49DB-A374D6B9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in the summer?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EA710-6F18-DC92-2759-26F3D5C79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b="1" dirty="0"/>
              <a:t>If not employed</a:t>
            </a:r>
            <a:r>
              <a:rPr lang="en-US" sz="2400" dirty="0"/>
              <a:t> – may maintain benefits for up to 8 months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Receive notice in Workday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Elect the benefits you want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Pay the premiums directly to UBC</a:t>
            </a:r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b="1" dirty="0"/>
              <a:t>If employed </a:t>
            </a:r>
            <a:r>
              <a:rPr lang="en-US" sz="2400" dirty="0"/>
              <a:t>- may elect to maintain benefits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Receive notice in Workday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Elect the benefits you want (regardless of contract length/FTE)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UBC will continue to deduct the premium costs from your pay</a:t>
            </a:r>
          </a:p>
        </p:txBody>
      </p:sp>
    </p:spTree>
    <p:extLst>
      <p:ext uri="{BB962C8B-B14F-4D97-AF65-F5344CB8AC3E}">
        <p14:creationId xmlns:p14="http://schemas.microsoft.com/office/powerpoint/2010/main" val="911073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F59F-2D2D-61BE-675F-25260BAEC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6C9F2-4566-6AA2-7045-324B3B70F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 Accommodation</a:t>
            </a:r>
            <a:r>
              <a:rPr lang="en-US" sz="2400" dirty="0"/>
              <a:t>: Available for all protected human rights grounds (e.g. disability, religion)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Speak to your Head of Department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Contact the Faculty Association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Bullying and harassment</a:t>
            </a:r>
            <a:r>
              <a:rPr lang="en-US" sz="2400" dirty="0"/>
              <a:t>: UBC Respectful Environment Statement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Discrimination</a:t>
            </a:r>
            <a:r>
              <a:rPr lang="en-US" sz="2400" dirty="0"/>
              <a:t>: UBC Policy SC7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Scholarly integrity &amp; Academic Freedom</a:t>
            </a:r>
            <a:r>
              <a:rPr lang="en-US" sz="2400" dirty="0"/>
              <a:t>: All the same rights as other faculty.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Classroom content subject to copywrite (advise to put your name on it)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Do not have to share materials</a:t>
            </a:r>
          </a:p>
        </p:txBody>
      </p:sp>
    </p:spTree>
    <p:extLst>
      <p:ext uri="{BB962C8B-B14F-4D97-AF65-F5344CB8AC3E}">
        <p14:creationId xmlns:p14="http://schemas.microsoft.com/office/powerpoint/2010/main" val="27438400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0861964-D86C-4A50-8F6D-B466384A6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Light bulb on yellow background with sketched light beams and cord">
            <a:extLst>
              <a:ext uri="{FF2B5EF4-FFF2-40B4-BE49-F238E27FC236}">
                <a16:creationId xmlns:a16="http://schemas.microsoft.com/office/drawing/2014/main" id="{9B17813A-CC57-58A4-CA58-CE44F0F433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14" r="-1" b="-1"/>
          <a:stretch/>
        </p:blipFill>
        <p:spPr>
          <a:xfrm>
            <a:off x="633999" y="1445292"/>
            <a:ext cx="6583227" cy="3703983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54A678E-8F30-4E92-A5BF-F5D03D011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8967" y="2246569"/>
            <a:ext cx="34747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10798-089E-B7FA-E2D8-810EAC09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9485" y="2407436"/>
            <a:ext cx="3690257" cy="3461658"/>
          </a:xfrm>
        </p:spPr>
        <p:txBody>
          <a:bodyPr>
            <a:normAutofit fontScale="92500" lnSpcReduction="20000"/>
          </a:bodyPr>
          <a:lstStyle/>
          <a:p>
            <a:pPr marL="41910">
              <a:lnSpc>
                <a:spcPct val="90000"/>
              </a:lnSpc>
              <a:spcAft>
                <a:spcPts val="100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</a:rPr>
              <a:t>QUESTIONS?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Collective Agreement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hlinkClick r:id="rId3"/>
              </a:rPr>
              <a:t>https://ubcfa.wpengine.com/wp-content/uploads/Faculty_CA_2019-2022_FINAL.pdf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Email us!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hlinkClick r:id="rId4"/>
              </a:rPr>
              <a:t>faculty.association@ubc.ca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2BDE551-930A-4FE1-8434-09824E324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6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C2D31-6FE4-03ED-43CB-D545A5A11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UBC Faculty Association?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4DAEF-BB22-B853-36D6-4B6E0D5B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 certified trade union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Your legal representative in workplace matters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 place to bring any concerns you have regarding your work, duties, and treatment at UBC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We bargain the Collective Agreement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 source of information, resources and connection to your fellow contract faculty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b="1" dirty="0"/>
              <a:t>Contact us: </a:t>
            </a:r>
            <a:r>
              <a:rPr lang="en-US" sz="2400" b="1" dirty="0" err="1"/>
              <a:t>faculty.association@ubc.ca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13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F5A4-5D54-D006-B03A-B987F119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Faculty at UBC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489E5-2C87-6600-F346-56649F5AD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</a:rPr>
              <a:t>SESSIONAL </a:t>
            </a:r>
          </a:p>
          <a:p>
            <a:pPr marL="0" indent="0" algn="ctr">
              <a:buNone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faculty member holding a full or part-time contract of </a:t>
            </a: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less than 12 months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normally for 1 term or more. Duties restricted to teaching.</a:t>
            </a:r>
            <a:r>
              <a:rPr lang="en-CA" sz="2400" dirty="0">
                <a:effectLst/>
              </a:rPr>
              <a:t> </a:t>
            </a:r>
          </a:p>
          <a:p>
            <a:pPr marL="0" indent="0" algn="ctr">
              <a:buNone/>
            </a:pPr>
            <a:endParaRPr lang="en-CA" sz="2400" dirty="0"/>
          </a:p>
          <a:p>
            <a:pPr marL="0" indent="0" algn="ctr">
              <a:buNone/>
            </a:pPr>
            <a:r>
              <a:rPr lang="en-CA" sz="2400" b="1" dirty="0"/>
              <a:t>LECTURER</a:t>
            </a:r>
          </a:p>
          <a:p>
            <a:pPr marL="0" indent="0" algn="ctr">
              <a:buNone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faculty member with a renewable year-long contract of 1 to 8 years, usually running from July 1 to June 30. Duties are teaching and service/administration.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457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4C524-8863-4729-0316-BE132377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</a:t>
            </a:r>
            <a:r>
              <a:rPr lang="en-US" dirty="0" err="1"/>
              <a:t>Sessionals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94DC5-BE0E-47DF-5B16-7FBF80E08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400" b="1" dirty="0"/>
              <a:t>Non-Continuing Sessional</a:t>
            </a:r>
          </a:p>
          <a:p>
            <a:pPr algn="ctr"/>
            <a:r>
              <a:rPr lang="en-US" sz="2400" dirty="0"/>
              <a:t>A sessional faculty member who has not reached continuing status. </a:t>
            </a:r>
          </a:p>
          <a:p>
            <a:pPr algn="ctr"/>
            <a:r>
              <a:rPr lang="en-US" sz="2400" dirty="0"/>
              <a:t>Majority of members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Continuing Sessional</a:t>
            </a:r>
          </a:p>
          <a:p>
            <a:pPr algn="ctr"/>
            <a:r>
              <a:rPr lang="en-US" sz="2400" dirty="0"/>
              <a:t>A sessional faculty member who has accumulated 3 years of full-time equivalent service in 6 years or less. Higher course load entitlement upon reappointment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1584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FCE8A-9698-0A26-DDA7-646E0D45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Categories of Rights in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24D1C-39DF-7E00-6492-708D1A203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Appointment/Reappointment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Workload Assignment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Performance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Full time loads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Continuing Status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Health and Wellness Benefits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Leave and Other benefits</a:t>
            </a:r>
          </a:p>
        </p:txBody>
      </p:sp>
    </p:spTree>
    <p:extLst>
      <p:ext uri="{BB962C8B-B14F-4D97-AF65-F5344CB8AC3E}">
        <p14:creationId xmlns:p14="http://schemas.microsoft.com/office/powerpoint/2010/main" val="151964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CC5F-9DB9-01AA-C1EF-CB0416CF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Appointment: How do I get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5F5C5-16B7-C88F-DB0E-F991712D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9545"/>
            <a:ext cx="10058400" cy="3760891"/>
          </a:xfrm>
        </p:spPr>
        <p:txBody>
          <a:bodyPr>
            <a:noAutofit/>
          </a:bodyPr>
          <a:lstStyle/>
          <a:p>
            <a:r>
              <a:rPr lang="en-US" sz="2400" dirty="0"/>
              <a:t>Available courses posted electronically in department for 2 weeks and sent to existing </a:t>
            </a:r>
            <a:r>
              <a:rPr lang="en-US" sz="2400" dirty="0" err="1"/>
              <a:t>sessionals</a:t>
            </a:r>
            <a:r>
              <a:rPr lang="en-US" sz="2400" dirty="0"/>
              <a:t>. </a:t>
            </a:r>
            <a:r>
              <a:rPr lang="en-US" sz="2400" b="1" dirty="0"/>
              <a:t>You must apply for consideration. </a:t>
            </a:r>
            <a:endParaRPr lang="en-US" b="1" dirty="0"/>
          </a:p>
          <a:p>
            <a:r>
              <a:rPr lang="en-US" sz="2400" dirty="0"/>
              <a:t>Appointment letter should set out:</a:t>
            </a:r>
          </a:p>
          <a:p>
            <a:pPr lvl="1"/>
            <a:r>
              <a:rPr lang="en-US" sz="2400" dirty="0"/>
              <a:t>Courses</a:t>
            </a:r>
          </a:p>
          <a:p>
            <a:pPr lvl="1"/>
            <a:r>
              <a:rPr lang="en-US" sz="2400" dirty="0"/>
              <a:t>Coordination and/or lab responsibilities</a:t>
            </a:r>
          </a:p>
          <a:p>
            <a:pPr lvl="1"/>
            <a:r>
              <a:rPr lang="en-US" sz="2400" dirty="0"/>
              <a:t>Full time equivalent (FTE)</a:t>
            </a:r>
          </a:p>
          <a:p>
            <a:pPr lvl="1"/>
            <a:r>
              <a:rPr lang="en-US" sz="2400" dirty="0"/>
              <a:t>Salary</a:t>
            </a:r>
          </a:p>
          <a:p>
            <a:pPr lvl="1"/>
            <a:r>
              <a:rPr lang="en-US" sz="2400" dirty="0"/>
              <a:t>Contract period</a:t>
            </a:r>
          </a:p>
          <a:p>
            <a:pPr lvl="1"/>
            <a:r>
              <a:rPr lang="en-US" sz="2400" dirty="0"/>
              <a:t>Work assigned outside contract period (eligible for remuneration)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3075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620EA-4D01-450E-8DB2-AB2F80E2A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C6C14-7EA5-79C1-824B-7507E8842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Tools: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Student Experience of Instruction Survey (primary)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Peer evaluations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Sample syllabi and course assignments (if requested)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“Decisions not to reappoint a Sessional Lecturer cannot be based exclusively on student evaluations.” (Part 7, Article 8,02)</a:t>
            </a:r>
          </a:p>
        </p:txBody>
      </p:sp>
    </p:spTree>
    <p:extLst>
      <p:ext uri="{BB962C8B-B14F-4D97-AF65-F5344CB8AC3E}">
        <p14:creationId xmlns:p14="http://schemas.microsoft.com/office/powerpoint/2010/main" val="2813459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D020-34AD-58F4-EDE4-4B3D70B80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888A6-786D-D88D-6A78-2A36A964E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Criteria: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Effectiveness, not popularity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Command over the subject matter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Familiarity with recent developments in the field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Preparedness, presentation, and accessibility to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Influence on the intellectual and scholarly developments of students</a:t>
            </a:r>
          </a:p>
        </p:txBody>
      </p:sp>
    </p:spTree>
    <p:extLst>
      <p:ext uri="{BB962C8B-B14F-4D97-AF65-F5344CB8AC3E}">
        <p14:creationId xmlns:p14="http://schemas.microsoft.com/office/powerpoint/2010/main" val="37297498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3503</TotalTime>
  <Words>1560</Words>
  <Application>Microsoft Macintosh PowerPoint</Application>
  <PresentationFormat>Widescreen</PresentationFormat>
  <Paragraphs>246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Albertus MT Lt</vt:lpstr>
      <vt:lpstr>Arial</vt:lpstr>
      <vt:lpstr>Calibri</vt:lpstr>
      <vt:lpstr>Calibri Light</vt:lpstr>
      <vt:lpstr>RetrospectVTI</vt:lpstr>
      <vt:lpstr>Your Rights: An Introduction</vt:lpstr>
      <vt:lpstr>Agenda</vt:lpstr>
      <vt:lpstr>What is the UBC Faculty Association?</vt:lpstr>
      <vt:lpstr>Contract Faculty at UBC</vt:lpstr>
      <vt:lpstr>Types of Sessionals</vt:lpstr>
      <vt:lpstr>Basic Categories of Rights in CA</vt:lpstr>
      <vt:lpstr>Appointment: How do I get work?</vt:lpstr>
      <vt:lpstr>Performance Assessment</vt:lpstr>
      <vt:lpstr>Performance Assessment</vt:lpstr>
      <vt:lpstr>Reappointment Rights</vt:lpstr>
      <vt:lpstr>Non-Renewal?</vt:lpstr>
      <vt:lpstr>What To Do If Not Renewed?</vt:lpstr>
      <vt:lpstr>Teaching Assignment Process</vt:lpstr>
      <vt:lpstr>PowerPoint Presentation</vt:lpstr>
      <vt:lpstr>Full Time Load</vt:lpstr>
      <vt:lpstr>Continuing Status</vt:lpstr>
      <vt:lpstr>Benefits</vt:lpstr>
      <vt:lpstr>FTE: 50% and 4 months</vt:lpstr>
      <vt:lpstr>FTE: &lt;50% and/or 4 months</vt:lpstr>
      <vt:lpstr>Tuition Waiver</vt:lpstr>
      <vt:lpstr>Vacation &amp; Lump Sum</vt:lpstr>
      <vt:lpstr>Non-Medical Leaves</vt:lpstr>
      <vt:lpstr>Maternity/Parental/Adoptive Leave</vt:lpstr>
      <vt:lpstr>What happens in the summer?</vt:lpstr>
      <vt:lpstr>Other Items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Roff</dc:creator>
  <cp:lastModifiedBy>Robin Roff</cp:lastModifiedBy>
  <cp:revision>12</cp:revision>
  <dcterms:created xsi:type="dcterms:W3CDTF">2023-08-24T20:48:43Z</dcterms:created>
  <dcterms:modified xsi:type="dcterms:W3CDTF">2025-08-20T17:57:38Z</dcterms:modified>
</cp:coreProperties>
</file>