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1"/>
  </p:sldMasterIdLst>
  <p:notesMasterIdLst>
    <p:notesMasterId r:id="rId27"/>
  </p:notesMasterIdLst>
  <p:sldIdLst>
    <p:sldId id="256" r:id="rId2"/>
    <p:sldId id="282" r:id="rId3"/>
    <p:sldId id="257" r:id="rId4"/>
    <p:sldId id="258" r:id="rId5"/>
    <p:sldId id="259" r:id="rId6"/>
    <p:sldId id="260" r:id="rId7"/>
    <p:sldId id="283" r:id="rId8"/>
    <p:sldId id="284" r:id="rId9"/>
    <p:sldId id="264" r:id="rId10"/>
    <p:sldId id="263" r:id="rId11"/>
    <p:sldId id="269" r:id="rId12"/>
    <p:sldId id="261" r:id="rId13"/>
    <p:sldId id="267" r:id="rId14"/>
    <p:sldId id="265" r:id="rId15"/>
    <p:sldId id="268" r:id="rId16"/>
    <p:sldId id="285" r:id="rId17"/>
    <p:sldId id="271" r:id="rId18"/>
    <p:sldId id="274" r:id="rId19"/>
    <p:sldId id="275" r:id="rId20"/>
    <p:sldId id="277" r:id="rId21"/>
    <p:sldId id="286" r:id="rId22"/>
    <p:sldId id="280" r:id="rId23"/>
    <p:sldId id="278" r:id="rId24"/>
    <p:sldId id="27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0"/>
    <p:restoredTop sz="91432"/>
  </p:normalViewPr>
  <p:slideViewPr>
    <p:cSldViewPr snapToGrid="0">
      <p:cViewPr varScale="1">
        <p:scale>
          <a:sx n="111" d="100"/>
          <a:sy n="111" d="100"/>
        </p:scale>
        <p:origin x="87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23BD-9BD7-C54F-A131-A90DFE64B880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7A0A2-9484-B34B-B2DE-0E752B2C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Continuing </a:t>
            </a:r>
            <a:r>
              <a:rPr lang="en-US" dirty="0" err="1"/>
              <a:t>sessionals</a:t>
            </a:r>
            <a:r>
              <a:rPr lang="en-US" dirty="0"/>
              <a:t> get their entitlement</a:t>
            </a:r>
          </a:p>
          <a:p>
            <a:r>
              <a:rPr lang="en-US" dirty="0"/>
              <a:t>Then head allocates remaining courses to Sessional or External Pool</a:t>
            </a:r>
          </a:p>
          <a:p>
            <a:r>
              <a:rPr lang="en-US" dirty="0"/>
              <a:t>Receive courses in Spring (CS) or Summer (NCS)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7A0A2-9484-B34B-B2DE-0E752B2C01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9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credits: Arts,, Barber School, Creative &amp; Critical Studies, Health Sciences, Health &amp; Social Development, Medicine, Science, Law</a:t>
            </a:r>
          </a:p>
          <a:p>
            <a:r>
              <a:rPr lang="en-US" dirty="0"/>
              <a:t>12 credits: Education, Applied Science, Land &amp; Food Systems, Forestry, Management, Sauder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7A0A2-9484-B34B-B2DE-0E752B2C01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1 July 2023 we moved every Faculty to either 9 credits or 12 credits</a:t>
            </a:r>
          </a:p>
          <a:p>
            <a:r>
              <a:rPr lang="en-US" dirty="0"/>
              <a:t>Check your contracts to make sure these are calculated correctly</a:t>
            </a:r>
          </a:p>
          <a:p>
            <a:r>
              <a:rPr lang="en-US" dirty="0"/>
              <a:t>Only right to course load up to full time, any overload assigned after all other </a:t>
            </a:r>
            <a:r>
              <a:rPr lang="en-US" dirty="0" err="1"/>
              <a:t>sessionals</a:t>
            </a:r>
            <a:r>
              <a:rPr lang="en-US" dirty="0"/>
              <a:t> with qualifications assigned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7A0A2-9484-B34B-B2DE-0E752B2C01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2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6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8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2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9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1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5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0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8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0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8" r:id="rId6"/>
    <p:sldLayoutId id="2147483743" r:id="rId7"/>
    <p:sldLayoutId id="2147483744" r:id="rId8"/>
    <p:sldLayoutId id="2147483745" r:id="rId9"/>
    <p:sldLayoutId id="2147483747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faculty.association@ubc.ca" TargetMode="External"/><Relationship Id="rId2" Type="http://schemas.openxmlformats.org/officeDocument/2006/relationships/hyperlink" Target="https://ubcfa.wpengine.com/wp-content/uploads/Faculty_CA_2019-2022_FINA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140E0887-BB72-0B24-823A-3392C01E7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FBD6D-42C7-ECED-A3CD-94D707F47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Your Rights: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An 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886EB-D138-2687-4F11-E664257E7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10" y="4608576"/>
            <a:ext cx="3205640" cy="774186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000" dirty="0"/>
              <a:t>Lecturers</a:t>
            </a:r>
          </a:p>
          <a:p>
            <a:r>
              <a:rPr lang="en-US" sz="2000" dirty="0"/>
              <a:t>2025</a:t>
            </a:r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D020-34AD-58F4-EDE4-4B3D70B8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888A6-786D-D88D-6A78-2A36A964E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Criteria: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Effectiveness, not popularity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Command over the subject matter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Familiarity with recent developments in the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Preparedness, presentation, and accessibility to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Influence on the intellectual and scholarly developments of students</a:t>
            </a:r>
          </a:p>
        </p:txBody>
      </p:sp>
    </p:spTree>
    <p:extLst>
      <p:ext uri="{BB962C8B-B14F-4D97-AF65-F5344CB8AC3E}">
        <p14:creationId xmlns:p14="http://schemas.microsoft.com/office/powerpoint/2010/main" val="372974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1ECC-5B14-DA1E-71C3-0DD3EAD1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Workload Assignment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93C25-0376-80E8-EBA7-685A8B06EAF6}"/>
              </a:ext>
            </a:extLst>
          </p:cNvPr>
          <p:cNvSpPr txBox="1"/>
          <p:nvPr/>
        </p:nvSpPr>
        <p:spPr>
          <a:xfrm>
            <a:off x="2143503" y="2126198"/>
            <a:ext cx="68554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Tenure/Tenure Track/Visiting/Without Review 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41B66-DC76-FA68-773E-484BAE9572A3}"/>
              </a:ext>
            </a:extLst>
          </p:cNvPr>
          <p:cNvSpPr txBox="1"/>
          <p:nvPr/>
        </p:nvSpPr>
        <p:spPr>
          <a:xfrm>
            <a:off x="4839681" y="2834643"/>
            <a:ext cx="13423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Lecturers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39C438-4BD0-6597-B643-5FA5CBA8E916}"/>
              </a:ext>
            </a:extLst>
          </p:cNvPr>
          <p:cNvSpPr/>
          <p:nvPr/>
        </p:nvSpPr>
        <p:spPr>
          <a:xfrm>
            <a:off x="4001606" y="4324692"/>
            <a:ext cx="3018503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Remaining Courses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0BB788-5B74-3C03-5AEB-D08E1B5CB6CA}"/>
              </a:ext>
            </a:extLst>
          </p:cNvPr>
          <p:cNvSpPr/>
          <p:nvPr/>
        </p:nvSpPr>
        <p:spPr>
          <a:xfrm>
            <a:off x="7659206" y="4305027"/>
            <a:ext cx="2674374" cy="9340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External Pool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9DF5C7-49F1-E5DB-A090-4F037D608DEB}"/>
              </a:ext>
            </a:extLst>
          </p:cNvPr>
          <p:cNvSpPr/>
          <p:nvPr/>
        </p:nvSpPr>
        <p:spPr>
          <a:xfrm>
            <a:off x="543293" y="4331316"/>
            <a:ext cx="281921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Sessional Pool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58DED-D465-6CFE-BDF5-81D9D3F518A6}"/>
              </a:ext>
            </a:extLst>
          </p:cNvPr>
          <p:cNvSpPr txBox="1"/>
          <p:nvPr/>
        </p:nvSpPr>
        <p:spPr>
          <a:xfrm>
            <a:off x="7974770" y="5338920"/>
            <a:ext cx="241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doctoral fellows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Adjuncts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Seconded Teachers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FEB651-5C38-D147-8924-85D27163C9B2}"/>
              </a:ext>
            </a:extLst>
          </p:cNvPr>
          <p:cNvSpPr txBox="1"/>
          <p:nvPr/>
        </p:nvSpPr>
        <p:spPr>
          <a:xfrm>
            <a:off x="4071040" y="3562898"/>
            <a:ext cx="28796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Continuing </a:t>
            </a:r>
            <a:r>
              <a:rPr lang="en-US" sz="2400" dirty="0" err="1"/>
              <a:t>Sessionals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83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3E19A-E368-A5E2-E4DD-4D48E5D2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Assignment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321F15-346B-BBE0-F364-C22F5CFF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DOES NOT HAVE TO BE EXACTLY SAME COURSES EACH YEAR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Process should be consistent with Unit’s General Approach to Workload</a:t>
            </a:r>
          </a:p>
          <a:p>
            <a:pPr marL="201168" lvl="1" indent="0">
              <a:buNone/>
            </a:pPr>
            <a:r>
              <a:rPr lang="en-US" sz="2400" dirty="0"/>
              <a:t>* Request a copy of the workload guidelines from Head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Maximum load = sessional full-time load (on term by term basis)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Normally teaching across 10-11 months</a:t>
            </a:r>
          </a:p>
          <a:p>
            <a:pPr lvl="1"/>
            <a:r>
              <a:rPr lang="en-US" sz="2400" dirty="0"/>
              <a:t>Example: Arts norm = 3/3/2 + administration/service</a:t>
            </a:r>
          </a:p>
          <a:p>
            <a:pPr lvl="1"/>
            <a:r>
              <a:rPr lang="en-US" sz="2400" dirty="0"/>
              <a:t>Must have cumulative 1 month free of teaching for vacation (does not have to be consecutive weeks)</a:t>
            </a:r>
          </a:p>
        </p:txBody>
      </p:sp>
    </p:spTree>
    <p:extLst>
      <p:ext uri="{BB962C8B-B14F-4D97-AF65-F5344CB8AC3E}">
        <p14:creationId xmlns:p14="http://schemas.microsoft.com/office/powerpoint/2010/main" val="51373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E13E-77B1-A60A-8F6F-679CD2EA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Time Load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009C0F-B6D3-4F9E-50BF-9349414C8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222751"/>
              </p:ext>
            </p:extLst>
          </p:nvPr>
        </p:nvGraphicFramePr>
        <p:xfrm>
          <a:off x="1347536" y="2374799"/>
          <a:ext cx="10058400" cy="28346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49117">
                  <a:extLst>
                    <a:ext uri="{9D8B030D-6E8A-4147-A177-3AD203B41FA5}">
                      <a16:colId xmlns:a16="http://schemas.microsoft.com/office/drawing/2014/main" val="2253153881"/>
                    </a:ext>
                  </a:extLst>
                </a:gridCol>
                <a:gridCol w="8109283">
                  <a:extLst>
                    <a:ext uri="{9D8B030D-6E8A-4147-A177-3AD203B41FA5}">
                      <a16:colId xmlns:a16="http://schemas.microsoft.com/office/drawing/2014/main" val="4042652775"/>
                    </a:ext>
                  </a:extLst>
                </a:gridCol>
              </a:tblGrid>
              <a:tr h="8012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Full time load per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Faculty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053738"/>
                  </a:ext>
                </a:extLst>
              </a:tr>
              <a:tr h="445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Arts, Science, Medicine, Pharmacy, Barber A&amp;SS, Barber S, FCCS, Dentistry,  Health &amp; Social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639483"/>
                  </a:ext>
                </a:extLst>
              </a:tr>
              <a:tr h="445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Education, Applied Science, Land &amp; Food Systems, Forestry, </a:t>
                      </a:r>
                    </a:p>
                    <a:p>
                      <a:pPr algn="ctr"/>
                      <a:r>
                        <a:rPr lang="en-US" sz="2400" b="1" dirty="0"/>
                        <a:t>Management, and Sauder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47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85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15B9-152E-4948-70E7-1E48D275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Non-Renewal?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795C-365E-A6B7-1E7C-B804A3C9B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The only reasons for non-renewal of a lecturer 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Availability of courses (due to falling enrolments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Lack of funding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Operational reasons (must be reasonable)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Teaching performance (as assessed in the Excellence Test or other formal eval)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Just cause as generally recognized at law (misconduct)</a:t>
            </a:r>
          </a:p>
          <a:p>
            <a:pPr marL="0" indent="0" algn="ctr">
              <a:buNone/>
            </a:pPr>
            <a:r>
              <a:rPr lang="en-US" sz="2400" b="1" dirty="0"/>
              <a:t>Notice of non-renewal should set out the reasons.</a:t>
            </a:r>
          </a:p>
        </p:txBody>
      </p:sp>
    </p:spTree>
    <p:extLst>
      <p:ext uri="{BB962C8B-B14F-4D97-AF65-F5344CB8AC3E}">
        <p14:creationId xmlns:p14="http://schemas.microsoft.com/office/powerpoint/2010/main" val="396116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F68D-3D59-FC31-012E-4ADA07E1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If Not Renewed?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5D09-FCB2-078F-FB3F-CF211575A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lbertus MT Lt"/>
              </a:rPr>
              <a:t> Contact the Faculty Association for assistance.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lbertus MT Lt"/>
              </a:rPr>
              <a:t> If not related to performance, lecturers who previously held sessional appointments qualify for reappointment as sessional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lbertus MT Lt"/>
              </a:rPr>
              <a:t> Otherwise, receive 1 months notice/pay in lieu for each year of service, up to 6 years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5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5A9C-75E6-1795-10DD-39FDD413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Salary Increases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76669-A1D9-B3FE-95EB-9F960AC8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11948"/>
            <a:ext cx="10058400" cy="3760891"/>
          </a:xfrm>
        </p:spPr>
        <p:txBody>
          <a:bodyPr>
            <a:noAutofit/>
          </a:bodyPr>
          <a:lstStyle/>
          <a:p>
            <a:r>
              <a:rPr lang="en-US" sz="2400" b="1" dirty="0"/>
              <a:t>Minimum Salary: approx. $76 829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General Wage Increase – Negotiated. Check CA (Part 2, Article 2)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Lump Sum Payment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Career Progress Increment – Normally annual, increment varies by year of service. See table in CA (p.47)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Performance Salary Adjustment – Performance based assessment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Merit – Performance based assessment, separate pool for lecturers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Increments = 0.5 to 3</a:t>
            </a:r>
          </a:p>
        </p:txBody>
      </p:sp>
    </p:spTree>
    <p:extLst>
      <p:ext uri="{BB962C8B-B14F-4D97-AF65-F5344CB8AC3E}">
        <p14:creationId xmlns:p14="http://schemas.microsoft.com/office/powerpoint/2010/main" val="19764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CD3F-2952-C39F-B290-EC8E6705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6807D-D796-B5D8-3454-443F4CFDA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021275" cy="37608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Extended Health, Vision and Dental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Health Spending Account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Employee and Family Assistance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Medical leave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Long term disability (Income replacement plan)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Life Insurance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Professional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E2F3C-0BD9-B1E2-5EE0-7EFE22BED057}"/>
              </a:ext>
            </a:extLst>
          </p:cNvPr>
          <p:cNvSpPr txBox="1"/>
          <p:nvPr/>
        </p:nvSpPr>
        <p:spPr>
          <a:xfrm>
            <a:off x="7423353" y="2126598"/>
            <a:ext cx="3903407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00" indent="-900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 Dev. Leave </a:t>
            </a:r>
          </a:p>
          <a:p>
            <a:pPr marL="90000" indent="-900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Tuition Waiver</a:t>
            </a:r>
          </a:p>
          <a:p>
            <a:pPr marL="90000" indent="-900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Maternity/parental/ adoptive leave</a:t>
            </a:r>
          </a:p>
          <a:p>
            <a:pPr marL="90000" indent="-900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Pension</a:t>
            </a:r>
          </a:p>
          <a:p>
            <a:pPr marL="90000" indent="-900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7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28C5-635D-F8CD-2782-44B5757D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pays?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D46590D-08BC-17EC-5D37-EA2F867D9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94932"/>
              </p:ext>
            </p:extLst>
          </p:nvPr>
        </p:nvGraphicFramePr>
        <p:xfrm>
          <a:off x="1667551" y="2007693"/>
          <a:ext cx="8312190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0730">
                  <a:extLst>
                    <a:ext uri="{9D8B030D-6E8A-4147-A177-3AD203B41FA5}">
                      <a16:colId xmlns:a16="http://schemas.microsoft.com/office/drawing/2014/main" val="2089684315"/>
                    </a:ext>
                  </a:extLst>
                </a:gridCol>
                <a:gridCol w="3083396">
                  <a:extLst>
                    <a:ext uri="{9D8B030D-6E8A-4147-A177-3AD203B41FA5}">
                      <a16:colId xmlns:a16="http://schemas.microsoft.com/office/drawing/2014/main" val="68440281"/>
                    </a:ext>
                  </a:extLst>
                </a:gridCol>
                <a:gridCol w="2458064">
                  <a:extLst>
                    <a:ext uri="{9D8B030D-6E8A-4147-A177-3AD203B41FA5}">
                      <a16:colId xmlns:a16="http://schemas.microsoft.com/office/drawing/2014/main" val="3815682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67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Extended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1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24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$400/yr (1-year accrual)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4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EFAP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25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32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Life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90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Tuition Waiver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2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Medical Leave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6 months (paid)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2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Professional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$1700 (5-year accrual)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0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~10% of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~5% of 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727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600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3B1D-B25A-DBA6-CF6D-1D4937B7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Waiver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869D-2D0F-6C8D-D1B8-88E1A902A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Eligibility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50% FTE or greater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Employees, dependent children or spouse</a:t>
            </a:r>
          </a:p>
          <a:p>
            <a:pPr marL="201168" lvl="1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Employee/Spouse: 12 credits of undergraduate or graduate coursework (not in your department)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Dependent Child (up to 25 years): 120 credits of undergraduate coursework</a:t>
            </a:r>
          </a:p>
        </p:txBody>
      </p:sp>
    </p:spTree>
    <p:extLst>
      <p:ext uri="{BB962C8B-B14F-4D97-AF65-F5344CB8AC3E}">
        <p14:creationId xmlns:p14="http://schemas.microsoft.com/office/powerpoint/2010/main" val="304359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37C0-7BBE-70DA-E2AE-97E2908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586E1-1A2C-588F-7AEC-8C15591AA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Introductions and Welcome</a:t>
            </a:r>
            <a:endParaRPr lang="en-US" sz="2400" dirty="0"/>
          </a:p>
          <a:p>
            <a:r>
              <a:rPr lang="en-US" sz="2400" b="1" dirty="0"/>
              <a:t>Speaker</a:t>
            </a:r>
            <a:r>
              <a:rPr lang="en-US" sz="2400" dirty="0"/>
              <a:t>: Robin Roff, Associate Executive Director, UBCFA</a:t>
            </a:r>
          </a:p>
          <a:p>
            <a:r>
              <a:rPr lang="en-US" sz="2400" b="1" dirty="0"/>
              <a:t>Up Next: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What is the Faculty Association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Types of Contract Faculty @ UBC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Basic Rights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32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E512-B240-46F9-2DCD-E6EB0244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9A207-A88D-86E9-82FF-6AE89708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794069" cy="37608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1 month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Normally taken in non-teaching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Arranged with your Head of Department</a:t>
            </a:r>
          </a:p>
        </p:txBody>
      </p:sp>
      <p:pic>
        <p:nvPicPr>
          <p:cNvPr id="9" name="Picture 8" descr="Sunset by the beach">
            <a:extLst>
              <a:ext uri="{FF2B5EF4-FFF2-40B4-BE49-F238E27FC236}">
                <a16:creationId xmlns:a16="http://schemas.microsoft.com/office/drawing/2014/main" id="{92A9F70A-ADD4-CE02-64EA-ED287E28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349" y="2233264"/>
            <a:ext cx="5882639" cy="39217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96775"/>
          </a:effectLst>
        </p:spPr>
      </p:pic>
    </p:spTree>
    <p:extLst>
      <p:ext uri="{BB962C8B-B14F-4D97-AF65-F5344CB8AC3E}">
        <p14:creationId xmlns:p14="http://schemas.microsoft.com/office/powerpoint/2010/main" val="1357300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831F-E21B-C412-0587-11E52464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1C692-1F77-1C0A-6EAD-8BEAA9159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/>
              <a:t> Purpose</a:t>
            </a:r>
            <a:r>
              <a:rPr lang="en-US" sz="2400" dirty="0"/>
              <a:t>: opportunity to pursue educational projects or activities that will enhance teaching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 Eligibility</a:t>
            </a:r>
            <a:r>
              <a:rPr lang="en-US" sz="2400" dirty="0"/>
              <a:t>: 6+ years of consecutive service as Lecturer (since last PD leave)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 Salary</a:t>
            </a:r>
            <a:r>
              <a:rPr lang="en-US" sz="2400" dirty="0"/>
              <a:t>: 80% of salary (dependent on % FTE over preceding 6 years)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Must return to UBC for 1 year after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Proposals/Applications for leave submitted to Head, Director or Dean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2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8D32-D86A-0104-8D7E-DFA99AF5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Maternity/Parental/Adoptive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5EAC-3B15-1174-AE9E-282D053FB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Maternity leave</a:t>
            </a:r>
            <a:r>
              <a:rPr lang="en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16 weeks. If receive EI benefits, UBC </a:t>
            </a:r>
            <a:r>
              <a:rPr lang="en-CA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will top up salary to 95%.</a:t>
            </a:r>
            <a:endParaRPr lang="en-CA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1910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Parental leave</a:t>
            </a:r>
            <a:r>
              <a:rPr lang="en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up to 61 weeks. If receive EI benefits, UBC will top up salary for 20 weeks to 95%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(top up will be spread over any weeks over 20)</a:t>
            </a:r>
          </a:p>
          <a:p>
            <a:pPr marL="41910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Adoptive leave: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Eligible for parental leave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top up. Pre-adoptive leave of 20 days for necessary activities related to adoption.</a:t>
            </a:r>
          </a:p>
          <a:p>
            <a:pPr marL="41910" algn="ctr">
              <a:lnSpc>
                <a:spcPct val="115000"/>
              </a:lnSpc>
              <a:spcAft>
                <a:spcPts val="1000"/>
              </a:spcAft>
            </a:pPr>
            <a:endParaRPr lang="en-CA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6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495D-82BF-BD52-9982-8B886168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Non-Medical Leaves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1DF40-A31D-70FD-1BF1-C1F73BB76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/>
              <a:t>Domestic and sexual violence leaves</a:t>
            </a:r>
            <a:r>
              <a:rPr lang="en-US" sz="2400" dirty="0"/>
              <a:t>: 5 days of paid leave + 20 unpaid leave</a:t>
            </a:r>
          </a:p>
          <a:p>
            <a:r>
              <a:rPr lang="en-US" sz="2400" b="1" dirty="0"/>
              <a:t>Indigenous leave of ceremonial, cultural and spiritual events</a:t>
            </a:r>
            <a:r>
              <a:rPr lang="en-US" sz="2400" dirty="0"/>
              <a:t>: 2 days paid (+ unpaid with agreement of Head)</a:t>
            </a:r>
          </a:p>
          <a:p>
            <a:r>
              <a:rPr lang="en-US" sz="2400" b="1" dirty="0"/>
              <a:t>Compassionate care leave </a:t>
            </a:r>
            <a:r>
              <a:rPr lang="en-US" sz="2400" dirty="0"/>
              <a:t>(terminally ill family member): up to 27 weeks unpaid, potentially eligible for EI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8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F59F-2D2D-61BE-675F-25260BAE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C9F2-4566-6AA2-7045-324B3B70F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Accommodation</a:t>
            </a:r>
            <a:r>
              <a:rPr lang="en-US" sz="2400" dirty="0"/>
              <a:t>: Available for all protected human rights grounds (e.g. disability, religion)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Speak to your Head of Department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Contact the Faculty Association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/>
              <a:t>Bullying and harassment</a:t>
            </a:r>
            <a:r>
              <a:rPr lang="en-US" sz="2400" dirty="0"/>
              <a:t>: UBC Respectful Environment Statement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/>
              <a:t>Discrimination</a:t>
            </a:r>
            <a:r>
              <a:rPr lang="en-US" sz="2400" dirty="0"/>
              <a:t>: UBC Policy SC7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/>
              <a:t>Scholarly integrity &amp; Academic Freedom</a:t>
            </a:r>
            <a:r>
              <a:rPr lang="en-US" sz="2400" dirty="0"/>
              <a:t>: All the same rights as other faculty.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Classroom content subject to copywrite (advise to put your name on it)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Do not have to share materials</a:t>
            </a:r>
          </a:p>
        </p:txBody>
      </p:sp>
    </p:spTree>
    <p:extLst>
      <p:ext uri="{BB962C8B-B14F-4D97-AF65-F5344CB8AC3E}">
        <p14:creationId xmlns:p14="http://schemas.microsoft.com/office/powerpoint/2010/main" val="2743840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8967" y="2246569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10798-089E-B7FA-E2D8-810EAC097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 fontScale="92500" lnSpcReduction="20000"/>
          </a:bodyPr>
          <a:lstStyle/>
          <a:p>
            <a:pPr marL="41910">
              <a:lnSpc>
                <a:spcPct val="90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QUESTIONS?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Collective Agreement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hlinkClick r:id="rId2"/>
              </a:rPr>
              <a:t>https://ubcfa.wpengine.com/wp-content/uploads/Faculty_CA_2019-2022_FINAL.pdf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Email us!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hlinkClick r:id="rId3"/>
              </a:rPr>
              <a:t>faculty.association@ubc.ca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BDE551-930A-4FE1-8434-09824E32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Question mark on green pastel background">
            <a:extLst>
              <a:ext uri="{FF2B5EF4-FFF2-40B4-BE49-F238E27FC236}">
                <a16:creationId xmlns:a16="http://schemas.microsoft.com/office/drawing/2014/main" id="{599D54AE-C7F0-30A7-E89E-7C4913BD0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37" y="1201076"/>
            <a:ext cx="5941129" cy="4455847"/>
          </a:xfrm>
          <a:prstGeom prst="rect">
            <a:avLst/>
          </a:prstGeom>
          <a:effectLst>
            <a:softEdge rad="476582"/>
          </a:effectLst>
        </p:spPr>
      </p:pic>
    </p:spTree>
    <p:extLst>
      <p:ext uri="{BB962C8B-B14F-4D97-AF65-F5344CB8AC3E}">
        <p14:creationId xmlns:p14="http://schemas.microsoft.com/office/powerpoint/2010/main" val="303096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2D31-6FE4-03ED-43CB-D545A5A1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UBC Faculty Association?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DAEF-BB22-B853-36D6-4B6E0D5BA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 certified trade union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Your legal representative in workplace matters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 place to bring any concerns you have regarding your work, duties, and treatment at UBC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We bargain the Collective Agreement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 source of information, resources and connection to your fellow contract faculty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/>
              <a:t>Contact us: </a:t>
            </a:r>
            <a:r>
              <a:rPr lang="en-US" sz="2400" b="1" dirty="0" err="1"/>
              <a:t>faculty.association@ubc.ca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3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F5A4-5D54-D006-B03A-B987F119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Faculty at UBC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489E5-2C87-6600-F346-56649F5AD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b="1" dirty="0">
                <a:latin typeface="Calibri" panose="020F0502020204030204" pitchFamily="34" charset="0"/>
                <a:ea typeface="Calibri" panose="020F0502020204030204" pitchFamily="34" charset="0"/>
              </a:rPr>
              <a:t>SESSIONAL </a:t>
            </a:r>
          </a:p>
          <a:p>
            <a:pPr marL="0" indent="0" algn="ctr">
              <a:buNone/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faculty member holding a full or part-time contract of </a:t>
            </a:r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 than 12 months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normally for 1 term or more. Duties restricted to teaching.</a:t>
            </a:r>
            <a:r>
              <a:rPr lang="en-CA" sz="2400" dirty="0">
                <a:effectLst/>
              </a:rPr>
              <a:t> </a:t>
            </a:r>
          </a:p>
          <a:p>
            <a:pPr marL="0" indent="0" algn="ctr">
              <a:buNone/>
            </a:pPr>
            <a:endParaRPr lang="en-CA" sz="2400" dirty="0"/>
          </a:p>
          <a:p>
            <a:pPr marL="0" indent="0" algn="ctr">
              <a:buNone/>
            </a:pPr>
            <a:r>
              <a:rPr lang="en-CA" sz="2400" b="1" dirty="0"/>
              <a:t>LECTURER</a:t>
            </a:r>
          </a:p>
          <a:p>
            <a:pPr marL="0" indent="0" algn="ctr">
              <a:buNone/>
            </a:pP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faculty member with a renewable year-long contract of 1 to 8 years, usually running from July 1 to June 30. Duties are teaching and service/administration.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745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CE8A-9698-0A26-DDA7-646E0D45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Groundwork – Categories of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24D1C-39DF-7E00-6492-708D1A203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Appointment/Reappointment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Performance Review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Workload Assignment &amp; Loads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Salary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Health and Wellness 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Leaves and Other benefits</a:t>
            </a:r>
          </a:p>
        </p:txBody>
      </p:sp>
      <p:pic>
        <p:nvPicPr>
          <p:cNvPr id="5" name="Picture 4" descr="Turf of partially unrolled grass on bare soil, adjacent to laid grass, with trees in distance">
            <a:extLst>
              <a:ext uri="{FF2B5EF4-FFF2-40B4-BE49-F238E27FC236}">
                <a16:creationId xmlns:a16="http://schemas.microsoft.com/office/drawing/2014/main" id="{4487C2E1-F78E-AEAD-680E-406D5532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48" y="2829656"/>
            <a:ext cx="4552361" cy="3039436"/>
          </a:xfrm>
          <a:prstGeom prst="rect">
            <a:avLst/>
          </a:prstGeom>
          <a:effectLst>
            <a:softEdge rad="429837"/>
          </a:effectLst>
        </p:spPr>
      </p:pic>
    </p:spTree>
    <p:extLst>
      <p:ext uri="{BB962C8B-B14F-4D97-AF65-F5344CB8AC3E}">
        <p14:creationId xmlns:p14="http://schemas.microsoft.com/office/powerpoint/2010/main" val="151964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CC5F-9DB9-01AA-C1EF-CB0416CF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F5C5-16B7-C88F-DB0E-F991712D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9545"/>
            <a:ext cx="10058400" cy="3760891"/>
          </a:xfrm>
        </p:spPr>
        <p:txBody>
          <a:bodyPr>
            <a:noAutofit/>
          </a:bodyPr>
          <a:lstStyle/>
          <a:p>
            <a:r>
              <a:rPr lang="en-US" sz="2400" b="1" dirty="0"/>
              <a:t>Lecturers are usually hired through a national/international job search for a suite of courses.</a:t>
            </a:r>
            <a:endParaRPr lang="en-US" b="1" dirty="0"/>
          </a:p>
          <a:p>
            <a:r>
              <a:rPr lang="en-US" sz="2400" dirty="0"/>
              <a:t>Appointment letter should set out:</a:t>
            </a:r>
          </a:p>
          <a:p>
            <a:pPr lvl="1"/>
            <a:r>
              <a:rPr lang="en-US" sz="2400" dirty="0"/>
              <a:t>Courses</a:t>
            </a:r>
          </a:p>
          <a:p>
            <a:pPr lvl="1"/>
            <a:r>
              <a:rPr lang="en-US" sz="2400" dirty="0"/>
              <a:t>Coordination and/or lab responsibilities</a:t>
            </a:r>
          </a:p>
          <a:p>
            <a:pPr lvl="1"/>
            <a:r>
              <a:rPr lang="en-US" sz="2400" dirty="0"/>
              <a:t>Full time equivalent (FTE)</a:t>
            </a:r>
          </a:p>
          <a:p>
            <a:pPr lvl="1"/>
            <a:r>
              <a:rPr lang="en-US" sz="2400" dirty="0"/>
              <a:t>Salary</a:t>
            </a:r>
          </a:p>
          <a:p>
            <a:pPr lvl="1"/>
            <a:r>
              <a:rPr lang="en-US" sz="2400" dirty="0"/>
              <a:t>Contract period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307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F631-742C-5C11-029E-CC686C8F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5B1C-A6F5-BEC8-4F26-8F7A2CE64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5211"/>
            <a:ext cx="10058400" cy="4391526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Length of contract</a:t>
            </a:r>
            <a:r>
              <a:rPr lang="en-US" sz="2800" dirty="0"/>
              <a:t>: 1-8 years (Based on availability of work)</a:t>
            </a:r>
          </a:p>
          <a:p>
            <a:pPr lvl="1"/>
            <a:r>
              <a:rPr lang="en-US" sz="2800" dirty="0"/>
              <a:t>Same courses do not need to be available each year, but must be work ind. is qualified to teach</a:t>
            </a:r>
          </a:p>
          <a:p>
            <a:pPr lvl="1"/>
            <a:r>
              <a:rPr lang="en-US" sz="2800" dirty="0"/>
              <a:t>May be part-time (above 50% FTE) for full year</a:t>
            </a:r>
          </a:p>
          <a:p>
            <a:pPr marL="201168" lvl="1" indent="0">
              <a:buNone/>
            </a:pPr>
            <a:endParaRPr lang="en-US" sz="2800" dirty="0"/>
          </a:p>
          <a:p>
            <a:pPr marL="201168" lvl="1" indent="0">
              <a:buNone/>
            </a:pPr>
            <a:r>
              <a:rPr lang="en-US" sz="2800" b="1" dirty="0"/>
              <a:t>Probation: </a:t>
            </a:r>
            <a:r>
              <a:rPr lang="en-US" sz="2800" dirty="0"/>
              <a:t>First year of initial appointment</a:t>
            </a:r>
          </a:p>
          <a:p>
            <a:pPr marL="201168" lvl="1" indent="0">
              <a:buNone/>
            </a:pPr>
            <a:endParaRPr lang="en-US" sz="2800" b="1" dirty="0"/>
          </a:p>
          <a:p>
            <a:pPr marL="201168" lvl="1" indent="0">
              <a:buNone/>
            </a:pPr>
            <a:r>
              <a:rPr lang="en-US" sz="2800" b="1" dirty="0"/>
              <a:t>Revocation: </a:t>
            </a:r>
            <a:r>
              <a:rPr lang="en-US" sz="2800" dirty="0"/>
              <a:t>Contracts may be revoked during the term for: </a:t>
            </a:r>
          </a:p>
          <a:p>
            <a:pPr marL="201168" lvl="1" indent="0">
              <a:buNone/>
            </a:pPr>
            <a:r>
              <a:rPr lang="en-US" sz="2800" dirty="0"/>
              <a:t>	Lack of funding</a:t>
            </a:r>
          </a:p>
          <a:p>
            <a:pPr marL="201168" lvl="1" indent="0">
              <a:buNone/>
            </a:pPr>
            <a:r>
              <a:rPr lang="en-US" sz="2800" dirty="0"/>
              <a:t>	Falling enrolment</a:t>
            </a:r>
          </a:p>
          <a:p>
            <a:pPr marL="201168" lvl="1" indent="0">
              <a:buNone/>
            </a:pPr>
            <a:r>
              <a:rPr lang="en-US" sz="2800" dirty="0"/>
              <a:t>	Other operational reasons</a:t>
            </a:r>
            <a:endParaRPr lang="en-US" sz="2800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5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17AA-AA71-51A1-9CF7-971D6974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of Reappointment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E887-0777-6ABF-7AEA-EFE976FF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”</a:t>
            </a:r>
            <a:r>
              <a:rPr lang="en-US" sz="2400" b="1" dirty="0"/>
              <a:t>Lecturer appointments are expected to be renewed for successive terms… upon demonstration of excellence in teaching</a:t>
            </a:r>
            <a:r>
              <a:rPr lang="en-US" sz="2400" dirty="0"/>
              <a:t>.”</a:t>
            </a:r>
          </a:p>
          <a:p>
            <a:pPr algn="ctr"/>
            <a:endParaRPr lang="en-US" sz="2400" dirty="0"/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Reappointment contract can normally be any length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After 6 successive years in one unit, contract must be 3+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After 9 successive years in one unit, contract must be 5+</a:t>
            </a:r>
          </a:p>
        </p:txBody>
      </p:sp>
    </p:spTree>
    <p:extLst>
      <p:ext uri="{BB962C8B-B14F-4D97-AF65-F5344CB8AC3E}">
        <p14:creationId xmlns:p14="http://schemas.microsoft.com/office/powerpoint/2010/main" val="80305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20EA-4D01-450E-8DB2-AB2F80E2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C6C14-7EA5-79C1-824B-7507E8842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MUST BE CONSISTENT WITH NORMAL EVALUATION OF TEACHING IN UNIT</a:t>
            </a:r>
          </a:p>
          <a:p>
            <a:r>
              <a:rPr lang="en-US" sz="2400" b="1" dirty="0"/>
              <a:t>Metrics include: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Student Experience of Instruction Survey (SEOI)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Peer evaluations (formative and summative)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Sample syllabi and course assignments (if requested)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Consultation with colleagues (through formal methods)</a:t>
            </a:r>
          </a:p>
          <a:p>
            <a:pPr marL="0" indent="0">
              <a:buNone/>
            </a:pPr>
            <a:r>
              <a:rPr lang="en-US" sz="2400" b="1" dirty="0"/>
              <a:t>Excellence test generally applied at the end of each contract</a:t>
            </a:r>
          </a:p>
        </p:txBody>
      </p:sp>
    </p:spTree>
    <p:extLst>
      <p:ext uri="{BB962C8B-B14F-4D97-AF65-F5344CB8AC3E}">
        <p14:creationId xmlns:p14="http://schemas.microsoft.com/office/powerpoint/2010/main" val="28134593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1478</Words>
  <Application>Microsoft Macintosh PowerPoint</Application>
  <PresentationFormat>Widescreen</PresentationFormat>
  <Paragraphs>213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RetrospectVTI</vt:lpstr>
      <vt:lpstr>Your Rights: An Introduction</vt:lpstr>
      <vt:lpstr>Agenda</vt:lpstr>
      <vt:lpstr>What is the UBC Faculty Association?</vt:lpstr>
      <vt:lpstr>Contract Faculty at UBC</vt:lpstr>
      <vt:lpstr>The Groundwork – Categories of Rights</vt:lpstr>
      <vt:lpstr>Appointment</vt:lpstr>
      <vt:lpstr>Appointment</vt:lpstr>
      <vt:lpstr>Right of Reappointment</vt:lpstr>
      <vt:lpstr>Excellence Test</vt:lpstr>
      <vt:lpstr>Excellence Test</vt:lpstr>
      <vt:lpstr>Workload Assignment Process</vt:lpstr>
      <vt:lpstr>Workload Assignment</vt:lpstr>
      <vt:lpstr>Full Time Load</vt:lpstr>
      <vt:lpstr>Non-Renewal?</vt:lpstr>
      <vt:lpstr>What To Do If Not Renewed?</vt:lpstr>
      <vt:lpstr>Salary Increases</vt:lpstr>
      <vt:lpstr>Benefits</vt:lpstr>
      <vt:lpstr>Who pays?</vt:lpstr>
      <vt:lpstr>Tuition Waiver</vt:lpstr>
      <vt:lpstr>Vacation</vt:lpstr>
      <vt:lpstr>Professional Development Leave</vt:lpstr>
      <vt:lpstr>Maternity/Parental/Adoptive Leave</vt:lpstr>
      <vt:lpstr>Other Non-Medical Leaves</vt:lpstr>
      <vt:lpstr>Other Items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Roff</dc:creator>
  <cp:lastModifiedBy>Robin Roff</cp:lastModifiedBy>
  <cp:revision>14</cp:revision>
  <dcterms:created xsi:type="dcterms:W3CDTF">2023-08-24T20:48:43Z</dcterms:created>
  <dcterms:modified xsi:type="dcterms:W3CDTF">2025-10-17T22:40:17Z</dcterms:modified>
</cp:coreProperties>
</file>