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trictFirstAndLastChars="0" saveSubsetFonts="1">
  <p:sldMasterIdLst>
    <p:sldMasterId id="2147484181" r:id="rId4"/>
  </p:sldMasterIdLst>
  <p:notesMasterIdLst>
    <p:notesMasterId r:id="rId68"/>
  </p:notesMasterIdLst>
  <p:handoutMasterIdLst>
    <p:handoutMasterId r:id="rId69"/>
  </p:handoutMasterIdLst>
  <p:sldIdLst>
    <p:sldId id="256" r:id="rId5"/>
    <p:sldId id="559" r:id="rId6"/>
    <p:sldId id="329" r:id="rId7"/>
    <p:sldId id="337" r:id="rId8"/>
    <p:sldId id="402" r:id="rId9"/>
    <p:sldId id="356" r:id="rId10"/>
    <p:sldId id="505" r:id="rId11"/>
    <p:sldId id="506" r:id="rId12"/>
    <p:sldId id="364" r:id="rId13"/>
    <p:sldId id="560" r:id="rId14"/>
    <p:sldId id="561" r:id="rId15"/>
    <p:sldId id="562" r:id="rId16"/>
    <p:sldId id="563" r:id="rId17"/>
    <p:sldId id="361" r:id="rId18"/>
    <p:sldId id="371" r:id="rId19"/>
    <p:sldId id="502" r:id="rId20"/>
    <p:sldId id="406" r:id="rId21"/>
    <p:sldId id="362" r:id="rId22"/>
    <p:sldId id="363" r:id="rId23"/>
    <p:sldId id="372" r:id="rId24"/>
    <p:sldId id="584" r:id="rId25"/>
    <p:sldId id="366" r:id="rId26"/>
    <p:sldId id="367" r:id="rId27"/>
    <p:sldId id="368" r:id="rId28"/>
    <p:sldId id="501" r:id="rId29"/>
    <p:sldId id="365" r:id="rId30"/>
    <p:sldId id="349" r:id="rId31"/>
    <p:sldId id="508" r:id="rId32"/>
    <p:sldId id="577" r:id="rId33"/>
    <p:sldId id="578" r:id="rId34"/>
    <p:sldId id="579" r:id="rId35"/>
    <p:sldId id="580" r:id="rId36"/>
    <p:sldId id="581" r:id="rId37"/>
    <p:sldId id="582" r:id="rId38"/>
    <p:sldId id="533" r:id="rId39"/>
    <p:sldId id="564" r:id="rId40"/>
    <p:sldId id="583" r:id="rId41"/>
    <p:sldId id="523" r:id="rId42"/>
    <p:sldId id="554" r:id="rId43"/>
    <p:sldId id="544" r:id="rId44"/>
    <p:sldId id="555" r:id="rId45"/>
    <p:sldId id="545" r:id="rId46"/>
    <p:sldId id="565" r:id="rId47"/>
    <p:sldId id="556" r:id="rId48"/>
    <p:sldId id="524" r:id="rId49"/>
    <p:sldId id="546" r:id="rId50"/>
    <p:sldId id="547" r:id="rId51"/>
    <p:sldId id="525" r:id="rId52"/>
    <p:sldId id="548" r:id="rId53"/>
    <p:sldId id="549" r:id="rId54"/>
    <p:sldId id="553" r:id="rId55"/>
    <p:sldId id="543" r:id="rId56"/>
    <p:sldId id="557" r:id="rId57"/>
    <p:sldId id="532" r:id="rId58"/>
    <p:sldId id="537" r:id="rId59"/>
    <p:sldId id="568" r:id="rId60"/>
    <p:sldId id="567" r:id="rId61"/>
    <p:sldId id="569" r:id="rId62"/>
    <p:sldId id="570" r:id="rId63"/>
    <p:sldId id="571" r:id="rId64"/>
    <p:sldId id="572" r:id="rId65"/>
    <p:sldId id="573" r:id="rId66"/>
    <p:sldId id="574" r:id="rId67"/>
  </p:sldIdLst>
  <p:sldSz cx="9144000" cy="6858000" type="screen4x3"/>
  <p:notesSz cx="7023100" cy="9309100"/>
  <p:defaultTextStyle>
    <a:defPPr>
      <a:defRPr lang="en-US"/>
    </a:defPPr>
    <a:lvl1pPr algn="l" rtl="0" fontAlgn="base">
      <a:spcBef>
        <a:spcPct val="0"/>
      </a:spcBef>
      <a:spcAft>
        <a:spcPct val="0"/>
      </a:spcAft>
      <a:defRPr sz="2000" i="1" kern="1200">
        <a:solidFill>
          <a:schemeClr val="tx1"/>
        </a:solidFill>
        <a:latin typeface="Arial" charset="0"/>
        <a:ea typeface="+mn-ea"/>
        <a:cs typeface="+mn-cs"/>
      </a:defRPr>
    </a:lvl1pPr>
    <a:lvl2pPr marL="457200" algn="l" rtl="0" fontAlgn="base">
      <a:spcBef>
        <a:spcPct val="0"/>
      </a:spcBef>
      <a:spcAft>
        <a:spcPct val="0"/>
      </a:spcAft>
      <a:defRPr sz="2000" i="1" kern="1200">
        <a:solidFill>
          <a:schemeClr val="tx1"/>
        </a:solidFill>
        <a:latin typeface="Arial" charset="0"/>
        <a:ea typeface="+mn-ea"/>
        <a:cs typeface="+mn-cs"/>
      </a:defRPr>
    </a:lvl2pPr>
    <a:lvl3pPr marL="914400" algn="l" rtl="0" fontAlgn="base">
      <a:spcBef>
        <a:spcPct val="0"/>
      </a:spcBef>
      <a:spcAft>
        <a:spcPct val="0"/>
      </a:spcAft>
      <a:defRPr sz="2000" i="1" kern="1200">
        <a:solidFill>
          <a:schemeClr val="tx1"/>
        </a:solidFill>
        <a:latin typeface="Arial" charset="0"/>
        <a:ea typeface="+mn-ea"/>
        <a:cs typeface="+mn-cs"/>
      </a:defRPr>
    </a:lvl3pPr>
    <a:lvl4pPr marL="1371600" algn="l" rtl="0" fontAlgn="base">
      <a:spcBef>
        <a:spcPct val="0"/>
      </a:spcBef>
      <a:spcAft>
        <a:spcPct val="0"/>
      </a:spcAft>
      <a:defRPr sz="2000" i="1" kern="1200">
        <a:solidFill>
          <a:schemeClr val="tx1"/>
        </a:solidFill>
        <a:latin typeface="Arial" charset="0"/>
        <a:ea typeface="+mn-ea"/>
        <a:cs typeface="+mn-cs"/>
      </a:defRPr>
    </a:lvl4pPr>
    <a:lvl5pPr marL="1828800" algn="l" rtl="0" fontAlgn="base">
      <a:spcBef>
        <a:spcPct val="0"/>
      </a:spcBef>
      <a:spcAft>
        <a:spcPct val="0"/>
      </a:spcAft>
      <a:defRPr sz="2000" i="1" kern="1200">
        <a:solidFill>
          <a:schemeClr val="tx1"/>
        </a:solidFill>
        <a:latin typeface="Arial" charset="0"/>
        <a:ea typeface="+mn-ea"/>
        <a:cs typeface="+mn-cs"/>
      </a:defRPr>
    </a:lvl5pPr>
    <a:lvl6pPr marL="2286000" algn="l" defTabSz="914400" rtl="0" eaLnBrk="1" latinLnBrk="0" hangingPunct="1">
      <a:defRPr sz="2000" i="1" kern="1200">
        <a:solidFill>
          <a:schemeClr val="tx1"/>
        </a:solidFill>
        <a:latin typeface="Arial" charset="0"/>
        <a:ea typeface="+mn-ea"/>
        <a:cs typeface="+mn-cs"/>
      </a:defRPr>
    </a:lvl6pPr>
    <a:lvl7pPr marL="2743200" algn="l" defTabSz="914400" rtl="0" eaLnBrk="1" latinLnBrk="0" hangingPunct="1">
      <a:defRPr sz="2000" i="1" kern="1200">
        <a:solidFill>
          <a:schemeClr val="tx1"/>
        </a:solidFill>
        <a:latin typeface="Arial" charset="0"/>
        <a:ea typeface="+mn-ea"/>
        <a:cs typeface="+mn-cs"/>
      </a:defRPr>
    </a:lvl7pPr>
    <a:lvl8pPr marL="3200400" algn="l" defTabSz="914400" rtl="0" eaLnBrk="1" latinLnBrk="0" hangingPunct="1">
      <a:defRPr sz="2000" i="1" kern="1200">
        <a:solidFill>
          <a:schemeClr val="tx1"/>
        </a:solidFill>
        <a:latin typeface="Arial" charset="0"/>
        <a:ea typeface="+mn-ea"/>
        <a:cs typeface="+mn-cs"/>
      </a:defRPr>
    </a:lvl8pPr>
    <a:lvl9pPr marL="3657600" algn="l" defTabSz="914400" rtl="0" eaLnBrk="1" latinLnBrk="0" hangingPunct="1">
      <a:defRPr sz="2000" i="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42D7A03-B58D-05AE-4944-5674BE485FDA}" name="Robin Roff" initials="RR" userId="a7ca109e6fcd4298"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cchioni, Kristin" initials="CK" lastIdx="1" clrIdx="0">
    <p:extLst>
      <p:ext uri="{19B8F6BF-5375-455C-9EA6-DF929625EA0E}">
        <p15:presenceInfo xmlns:p15="http://schemas.microsoft.com/office/powerpoint/2012/main" userId="S::kristin.cacchioni@ubc.ca::2e1059d8-510c-4922-9049-17440d8a13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5293"/>
    <a:srgbClr val="99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28" autoAdjust="0"/>
    <p:restoredTop sz="93767" autoAdjust="0"/>
  </p:normalViewPr>
  <p:slideViewPr>
    <p:cSldViewPr snapToGrid="0">
      <p:cViewPr varScale="1">
        <p:scale>
          <a:sx n="105" d="100"/>
          <a:sy n="105" d="100"/>
        </p:scale>
        <p:origin x="1720" y="488"/>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commentAuthors" Target="commentAuthors.xml"/><Relationship Id="rId75"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043343" cy="466092"/>
          </a:xfrm>
          <a:prstGeom prst="rect">
            <a:avLst/>
          </a:prstGeom>
          <a:noFill/>
          <a:ln w="9525">
            <a:noFill/>
            <a:miter lim="800000"/>
            <a:headEnd/>
            <a:tailEnd/>
          </a:ln>
          <a:effectLst/>
        </p:spPr>
        <p:txBody>
          <a:bodyPr vert="horz" wrap="square" lIns="92482" tIns="46241" rIns="92482" bIns="46241" numCol="1" anchor="t" anchorCtr="0" compatLnSpc="1">
            <a:prstTxWarp prst="textNoShape">
              <a:avLst/>
            </a:prstTxWarp>
          </a:bodyPr>
          <a:lstStyle>
            <a:lvl1pPr algn="l" eaLnBrk="0" hangingPunct="0">
              <a:spcBef>
                <a:spcPct val="0"/>
              </a:spcBef>
              <a:defRPr sz="1200" i="0">
                <a:latin typeface="Times New Roman" pitchFamily="18" charset="0"/>
              </a:defRPr>
            </a:lvl1pPr>
          </a:lstStyle>
          <a:p>
            <a:pPr>
              <a:defRPr/>
            </a:pPr>
            <a:endParaRPr lang="en-US"/>
          </a:p>
        </p:txBody>
      </p:sp>
      <p:sp>
        <p:nvSpPr>
          <p:cNvPr id="99331" name="Rectangle 3"/>
          <p:cNvSpPr>
            <a:spLocks noGrp="1" noChangeArrowheads="1"/>
          </p:cNvSpPr>
          <p:nvPr>
            <p:ph type="dt" sz="quarter" idx="1"/>
          </p:nvPr>
        </p:nvSpPr>
        <p:spPr bwMode="auto">
          <a:xfrm>
            <a:off x="3979757" y="0"/>
            <a:ext cx="3043343" cy="466092"/>
          </a:xfrm>
          <a:prstGeom prst="rect">
            <a:avLst/>
          </a:prstGeom>
          <a:noFill/>
          <a:ln w="9525">
            <a:noFill/>
            <a:miter lim="800000"/>
            <a:headEnd/>
            <a:tailEnd/>
          </a:ln>
          <a:effectLst/>
        </p:spPr>
        <p:txBody>
          <a:bodyPr vert="horz" wrap="square" lIns="92482" tIns="46241" rIns="92482" bIns="46241" numCol="1" anchor="t" anchorCtr="0" compatLnSpc="1">
            <a:prstTxWarp prst="textNoShape">
              <a:avLst/>
            </a:prstTxWarp>
          </a:bodyPr>
          <a:lstStyle>
            <a:lvl1pPr algn="r" eaLnBrk="0" hangingPunct="0">
              <a:spcBef>
                <a:spcPct val="0"/>
              </a:spcBef>
              <a:defRPr sz="1200" i="0">
                <a:latin typeface="Times New Roman" pitchFamily="18" charset="0"/>
              </a:defRPr>
            </a:lvl1pPr>
          </a:lstStyle>
          <a:p>
            <a:pPr>
              <a:defRPr/>
            </a:pPr>
            <a:endParaRPr lang="en-US"/>
          </a:p>
        </p:txBody>
      </p:sp>
      <p:sp>
        <p:nvSpPr>
          <p:cNvPr id="99332" name="Rectangle 4"/>
          <p:cNvSpPr>
            <a:spLocks noGrp="1" noChangeArrowheads="1"/>
          </p:cNvSpPr>
          <p:nvPr>
            <p:ph type="ftr" sz="quarter" idx="2"/>
          </p:nvPr>
        </p:nvSpPr>
        <p:spPr bwMode="auto">
          <a:xfrm>
            <a:off x="0" y="8843010"/>
            <a:ext cx="3043343" cy="466091"/>
          </a:xfrm>
          <a:prstGeom prst="rect">
            <a:avLst/>
          </a:prstGeom>
          <a:noFill/>
          <a:ln w="9525">
            <a:noFill/>
            <a:miter lim="800000"/>
            <a:headEnd/>
            <a:tailEnd/>
          </a:ln>
          <a:effectLst/>
        </p:spPr>
        <p:txBody>
          <a:bodyPr vert="horz" wrap="square" lIns="92482" tIns="46241" rIns="92482" bIns="46241" numCol="1" anchor="b" anchorCtr="0" compatLnSpc="1">
            <a:prstTxWarp prst="textNoShape">
              <a:avLst/>
            </a:prstTxWarp>
          </a:bodyPr>
          <a:lstStyle>
            <a:lvl1pPr algn="l" eaLnBrk="0" hangingPunct="0">
              <a:spcBef>
                <a:spcPct val="0"/>
              </a:spcBef>
              <a:defRPr sz="1200" i="0">
                <a:latin typeface="Times New Roman" pitchFamily="18" charset="0"/>
              </a:defRPr>
            </a:lvl1pPr>
          </a:lstStyle>
          <a:p>
            <a:pPr>
              <a:defRPr/>
            </a:pPr>
            <a:r>
              <a:rPr lang="en-US"/>
              <a:t>May 20, 2021</a:t>
            </a:r>
          </a:p>
        </p:txBody>
      </p:sp>
      <p:sp>
        <p:nvSpPr>
          <p:cNvPr id="99333" name="Rectangle 5"/>
          <p:cNvSpPr>
            <a:spLocks noGrp="1" noChangeArrowheads="1"/>
          </p:cNvSpPr>
          <p:nvPr>
            <p:ph type="sldNum" sz="quarter" idx="3"/>
          </p:nvPr>
        </p:nvSpPr>
        <p:spPr bwMode="auto">
          <a:xfrm>
            <a:off x="3979757" y="8843010"/>
            <a:ext cx="3043343" cy="466091"/>
          </a:xfrm>
          <a:prstGeom prst="rect">
            <a:avLst/>
          </a:prstGeom>
          <a:noFill/>
          <a:ln w="9525">
            <a:noFill/>
            <a:miter lim="800000"/>
            <a:headEnd/>
            <a:tailEnd/>
          </a:ln>
          <a:effectLst/>
        </p:spPr>
        <p:txBody>
          <a:bodyPr vert="horz" wrap="square" lIns="92482" tIns="46241" rIns="92482" bIns="46241" numCol="1" anchor="b" anchorCtr="0" compatLnSpc="1">
            <a:prstTxWarp prst="textNoShape">
              <a:avLst/>
            </a:prstTxWarp>
          </a:bodyPr>
          <a:lstStyle>
            <a:lvl1pPr algn="r" eaLnBrk="0" hangingPunct="0">
              <a:spcBef>
                <a:spcPct val="0"/>
              </a:spcBef>
              <a:defRPr sz="1200" i="0">
                <a:latin typeface="Times New Roman" pitchFamily="18" charset="0"/>
              </a:defRPr>
            </a:lvl1pPr>
          </a:lstStyle>
          <a:p>
            <a:pPr>
              <a:defRPr/>
            </a:pPr>
            <a:fld id="{00569758-E246-4E06-ABEA-9D738CC66510}" type="slidenum">
              <a:rPr lang="en-US"/>
              <a:pPr>
                <a:defRPr/>
              </a:pPr>
              <a:t>‹#›</a:t>
            </a:fld>
            <a:endParaRPr lang="en-US"/>
          </a:p>
        </p:txBody>
      </p:sp>
    </p:spTree>
    <p:extLst>
      <p:ext uri="{BB962C8B-B14F-4D97-AF65-F5344CB8AC3E}">
        <p14:creationId xmlns:p14="http://schemas.microsoft.com/office/powerpoint/2010/main" val="6042445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7746" name="Rectangle 2"/>
          <p:cNvSpPr>
            <a:spLocks noGrp="1" noChangeArrowheads="1"/>
          </p:cNvSpPr>
          <p:nvPr>
            <p:ph type="hdr" sz="quarter"/>
          </p:nvPr>
        </p:nvSpPr>
        <p:spPr bwMode="auto">
          <a:xfrm>
            <a:off x="0" y="0"/>
            <a:ext cx="3043343" cy="466092"/>
          </a:xfrm>
          <a:prstGeom prst="rect">
            <a:avLst/>
          </a:prstGeom>
          <a:noFill/>
          <a:ln w="9525">
            <a:noFill/>
            <a:miter lim="800000"/>
            <a:headEnd/>
            <a:tailEnd/>
          </a:ln>
          <a:effectLst/>
        </p:spPr>
        <p:txBody>
          <a:bodyPr vert="horz" wrap="square" lIns="92482" tIns="46241" rIns="92482" bIns="46241" numCol="1" anchor="t" anchorCtr="0" compatLnSpc="1">
            <a:prstTxWarp prst="textNoShape">
              <a:avLst/>
            </a:prstTxWarp>
          </a:bodyPr>
          <a:lstStyle>
            <a:lvl1pPr algn="l" eaLnBrk="0" hangingPunct="0">
              <a:spcBef>
                <a:spcPct val="0"/>
              </a:spcBef>
              <a:defRPr sz="1200" i="0">
                <a:latin typeface="Times New Roman" pitchFamily="18" charset="0"/>
              </a:defRPr>
            </a:lvl1pPr>
          </a:lstStyle>
          <a:p>
            <a:pPr>
              <a:defRPr/>
            </a:pPr>
            <a:endParaRPr lang="en-US"/>
          </a:p>
        </p:txBody>
      </p:sp>
      <p:sp>
        <p:nvSpPr>
          <p:cNvPr id="287747" name="Rectangle 3"/>
          <p:cNvSpPr>
            <a:spLocks noGrp="1" noChangeArrowheads="1"/>
          </p:cNvSpPr>
          <p:nvPr>
            <p:ph type="dt" idx="1"/>
          </p:nvPr>
        </p:nvSpPr>
        <p:spPr bwMode="auto">
          <a:xfrm>
            <a:off x="3978132" y="0"/>
            <a:ext cx="3043343" cy="466092"/>
          </a:xfrm>
          <a:prstGeom prst="rect">
            <a:avLst/>
          </a:prstGeom>
          <a:noFill/>
          <a:ln w="9525">
            <a:noFill/>
            <a:miter lim="800000"/>
            <a:headEnd/>
            <a:tailEnd/>
          </a:ln>
          <a:effectLst/>
        </p:spPr>
        <p:txBody>
          <a:bodyPr vert="horz" wrap="square" lIns="92482" tIns="46241" rIns="92482" bIns="46241" numCol="1" anchor="t" anchorCtr="0" compatLnSpc="1">
            <a:prstTxWarp prst="textNoShape">
              <a:avLst/>
            </a:prstTxWarp>
          </a:bodyPr>
          <a:lstStyle>
            <a:lvl1pPr algn="r" eaLnBrk="0" hangingPunct="0">
              <a:spcBef>
                <a:spcPct val="0"/>
              </a:spcBef>
              <a:defRPr sz="1200" i="0">
                <a:latin typeface="Times New Roman" pitchFamily="18"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287749" name="Rectangle 5"/>
          <p:cNvSpPr>
            <a:spLocks noGrp="1" noChangeArrowheads="1"/>
          </p:cNvSpPr>
          <p:nvPr>
            <p:ph type="body" sz="quarter" idx="3"/>
          </p:nvPr>
        </p:nvSpPr>
        <p:spPr bwMode="auto">
          <a:xfrm>
            <a:off x="702310" y="4422300"/>
            <a:ext cx="5618480" cy="4188459"/>
          </a:xfrm>
          <a:prstGeom prst="rect">
            <a:avLst/>
          </a:prstGeom>
          <a:noFill/>
          <a:ln w="9525">
            <a:noFill/>
            <a:miter lim="800000"/>
            <a:headEnd/>
            <a:tailEnd/>
          </a:ln>
          <a:effectLst/>
        </p:spPr>
        <p:txBody>
          <a:bodyPr vert="horz" wrap="square" lIns="92482" tIns="46241" rIns="92482" bIns="4624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7750" name="Rectangle 6"/>
          <p:cNvSpPr>
            <a:spLocks noGrp="1" noChangeArrowheads="1"/>
          </p:cNvSpPr>
          <p:nvPr>
            <p:ph type="ftr" sz="quarter" idx="4"/>
          </p:nvPr>
        </p:nvSpPr>
        <p:spPr bwMode="auto">
          <a:xfrm>
            <a:off x="0" y="8841418"/>
            <a:ext cx="3043343" cy="466092"/>
          </a:xfrm>
          <a:prstGeom prst="rect">
            <a:avLst/>
          </a:prstGeom>
          <a:noFill/>
          <a:ln w="9525">
            <a:noFill/>
            <a:miter lim="800000"/>
            <a:headEnd/>
            <a:tailEnd/>
          </a:ln>
          <a:effectLst/>
        </p:spPr>
        <p:txBody>
          <a:bodyPr vert="horz" wrap="square" lIns="92482" tIns="46241" rIns="92482" bIns="46241" numCol="1" anchor="b" anchorCtr="0" compatLnSpc="1">
            <a:prstTxWarp prst="textNoShape">
              <a:avLst/>
            </a:prstTxWarp>
          </a:bodyPr>
          <a:lstStyle>
            <a:lvl1pPr algn="l" eaLnBrk="0" hangingPunct="0">
              <a:spcBef>
                <a:spcPct val="0"/>
              </a:spcBef>
              <a:defRPr sz="1200" i="0">
                <a:latin typeface="Times New Roman" pitchFamily="18" charset="0"/>
              </a:defRPr>
            </a:lvl1pPr>
          </a:lstStyle>
          <a:p>
            <a:pPr>
              <a:defRPr/>
            </a:pPr>
            <a:r>
              <a:rPr lang="en-US"/>
              <a:t>May 20, 2021</a:t>
            </a:r>
          </a:p>
        </p:txBody>
      </p:sp>
      <p:sp>
        <p:nvSpPr>
          <p:cNvPr id="287751" name="Rectangle 7"/>
          <p:cNvSpPr>
            <a:spLocks noGrp="1" noChangeArrowheads="1"/>
          </p:cNvSpPr>
          <p:nvPr>
            <p:ph type="sldNum" sz="quarter" idx="5"/>
          </p:nvPr>
        </p:nvSpPr>
        <p:spPr bwMode="auto">
          <a:xfrm>
            <a:off x="3978132" y="8841418"/>
            <a:ext cx="3043343" cy="466092"/>
          </a:xfrm>
          <a:prstGeom prst="rect">
            <a:avLst/>
          </a:prstGeom>
          <a:noFill/>
          <a:ln w="9525">
            <a:noFill/>
            <a:miter lim="800000"/>
            <a:headEnd/>
            <a:tailEnd/>
          </a:ln>
          <a:effectLst/>
        </p:spPr>
        <p:txBody>
          <a:bodyPr vert="horz" wrap="square" lIns="92482" tIns="46241" rIns="92482" bIns="46241" numCol="1" anchor="b" anchorCtr="0" compatLnSpc="1">
            <a:prstTxWarp prst="textNoShape">
              <a:avLst/>
            </a:prstTxWarp>
          </a:bodyPr>
          <a:lstStyle>
            <a:lvl1pPr algn="r" eaLnBrk="0" hangingPunct="0">
              <a:spcBef>
                <a:spcPct val="0"/>
              </a:spcBef>
              <a:defRPr sz="1200" i="0">
                <a:latin typeface="Times New Roman" pitchFamily="18" charset="0"/>
              </a:defRPr>
            </a:lvl1pPr>
          </a:lstStyle>
          <a:p>
            <a:pPr>
              <a:defRPr/>
            </a:pPr>
            <a:fld id="{FADDB327-4735-4E6B-AD74-3C915732707A}" type="slidenum">
              <a:rPr lang="en-US"/>
              <a:pPr>
                <a:defRPr/>
              </a:pPr>
              <a:t>‹#›</a:t>
            </a:fld>
            <a:endParaRPr lang="en-US"/>
          </a:p>
        </p:txBody>
      </p:sp>
    </p:spTree>
    <p:extLst>
      <p:ext uri="{BB962C8B-B14F-4D97-AF65-F5344CB8AC3E}">
        <p14:creationId xmlns:p14="http://schemas.microsoft.com/office/powerpoint/2010/main" val="235784438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dirty="0"/>
          </a:p>
          <a:p>
            <a:r>
              <a:rPr lang="en-US" dirty="0"/>
              <a:t>Mark</a:t>
            </a:r>
          </a:p>
        </p:txBody>
      </p:sp>
    </p:spTree>
    <p:extLst>
      <p:ext uri="{BB962C8B-B14F-4D97-AF65-F5344CB8AC3E}">
        <p14:creationId xmlns:p14="http://schemas.microsoft.com/office/powerpoint/2010/main" val="1577330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r>
              <a:rPr lang="en-US"/>
              <a:t>Robin </a:t>
            </a:r>
          </a:p>
          <a:p>
            <a:endParaRPr lang="en-US"/>
          </a:p>
          <a:p>
            <a:endParaRPr lang="en-US"/>
          </a:p>
        </p:txBody>
      </p:sp>
    </p:spTree>
    <p:extLst>
      <p:ext uri="{BB962C8B-B14F-4D97-AF65-F5344CB8AC3E}">
        <p14:creationId xmlns:p14="http://schemas.microsoft.com/office/powerpoint/2010/main" val="2860864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r>
              <a:rPr lang="en-US" dirty="0">
                <a:latin typeface="Times New Roman"/>
                <a:cs typeface="Times New Roman"/>
              </a:rPr>
              <a:t>Robin</a:t>
            </a:r>
          </a:p>
          <a:p>
            <a:pPr marL="171450" indent="-171450">
              <a:buFont typeface="Calibri"/>
              <a:buChar char="-"/>
            </a:pPr>
            <a:r>
              <a:rPr lang="en-US" dirty="0">
                <a:latin typeface="Times New Roman"/>
                <a:cs typeface="Times New Roman"/>
              </a:rPr>
              <a:t>Assistant Professor: If hired before 2017 can be tenured without promotion. If hired afterwards, must be promoted by at least the 7th year.</a:t>
            </a:r>
          </a:p>
          <a:p>
            <a:pPr marL="171450" indent="-171450">
              <a:buFont typeface="Calibri"/>
              <a:buChar char="-"/>
            </a:pPr>
            <a:r>
              <a:rPr lang="en-US" dirty="0">
                <a:latin typeface="Times New Roman"/>
                <a:cs typeface="Times New Roman"/>
              </a:rPr>
              <a:t>Note: If you go up for tenure at the Associate or Full level and you aren't successful, terminal year – be sure you want to do so.</a:t>
            </a:r>
          </a:p>
        </p:txBody>
      </p:sp>
    </p:spTree>
    <p:extLst>
      <p:ext uri="{BB962C8B-B14F-4D97-AF65-F5344CB8AC3E}">
        <p14:creationId xmlns:p14="http://schemas.microsoft.com/office/powerpoint/2010/main" val="2240239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cs typeface="Calibri"/>
              </a:rPr>
              <a:t>Robin</a:t>
            </a:r>
          </a:p>
        </p:txBody>
      </p:sp>
    </p:spTree>
    <p:extLst>
      <p:ext uri="{BB962C8B-B14F-4D97-AF65-F5344CB8AC3E}">
        <p14:creationId xmlns:p14="http://schemas.microsoft.com/office/powerpoint/2010/main" val="2339419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latin typeface="Times New Roman"/>
                <a:cs typeface="Times New Roman"/>
              </a:rPr>
              <a:t>Robin</a:t>
            </a:r>
          </a:p>
          <a:p>
            <a:r>
              <a:rPr lang="en-CA" dirty="0">
                <a:latin typeface="Times New Roman"/>
                <a:cs typeface="Times New Roman"/>
              </a:rPr>
              <a:t>No waiting period for pre-tenure candidates – but not recommended to go up in back-to-back years</a:t>
            </a:r>
            <a:endParaRPr lang="en-CA" dirty="0">
              <a:cs typeface="Times New Roman"/>
            </a:endParaRPr>
          </a:p>
        </p:txBody>
      </p:sp>
    </p:spTree>
    <p:extLst>
      <p:ext uri="{BB962C8B-B14F-4D97-AF65-F5344CB8AC3E}">
        <p14:creationId xmlns:p14="http://schemas.microsoft.com/office/powerpoint/2010/main" val="2305566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a:t>KC</a:t>
            </a:r>
          </a:p>
          <a:p>
            <a:r>
              <a:rPr lang="en-CA">
                <a:latin typeface="Times New Roman"/>
                <a:cs typeface="Times New Roman"/>
              </a:rPr>
              <a:t>This is in article 5.02, part four of the collective agreement.</a:t>
            </a:r>
          </a:p>
          <a:p>
            <a:endParaRPr lang="en-CA">
              <a:cs typeface="Times New Roman"/>
            </a:endParaRPr>
          </a:p>
        </p:txBody>
      </p:sp>
    </p:spTree>
    <p:extLst>
      <p:ext uri="{BB962C8B-B14F-4D97-AF65-F5344CB8AC3E}">
        <p14:creationId xmlns:p14="http://schemas.microsoft.com/office/powerpoint/2010/main" val="1682066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a:latin typeface="Times New Roman"/>
                <a:cs typeface="Times New Roman"/>
              </a:rPr>
              <a:t>KC </a:t>
            </a:r>
          </a:p>
          <a:p>
            <a:r>
              <a:rPr lang="en-CA">
                <a:latin typeface="Times New Roman"/>
                <a:cs typeface="Times New Roman"/>
              </a:rPr>
              <a:t>In the Heads Meeting – during the candidates first year of appointment, the Head shall review the criteria and expectations for reappointment/tenure and promotion. This is an important meeting for the Head and the candidate to plan on the success of the candidate throughout the course of their appointment. The candidate must provide an updated CV and other relevant information to the Head prior to meeting to ensure the Head can prepare and review for that meeting. </a:t>
            </a:r>
          </a:p>
          <a:p>
            <a:endParaRPr lang="en-CA">
              <a:latin typeface="Times New Roman"/>
              <a:cs typeface="Times New Roman"/>
            </a:endParaRPr>
          </a:p>
        </p:txBody>
      </p:sp>
    </p:spTree>
    <p:extLst>
      <p:ext uri="{BB962C8B-B14F-4D97-AF65-F5344CB8AC3E}">
        <p14:creationId xmlns:p14="http://schemas.microsoft.com/office/powerpoint/2010/main" val="1272334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latin typeface="Times New Roman"/>
                <a:cs typeface="Times New Roman"/>
              </a:rPr>
              <a:t>KC  - The purpose of the meeting with the Head is to: (review list above)..It is important to have honest and open dialogue in this meeting to ensure you fully understand what is required for success. With respect to the last bullet...the Head should draft the summary of the meeting and send to the candidate.</a:t>
            </a:r>
            <a:endParaRPr lang="en-CA" dirty="0">
              <a:cs typeface="Times New Roman"/>
            </a:endParaRPr>
          </a:p>
        </p:txBody>
      </p:sp>
    </p:spTree>
    <p:extLst>
      <p:ext uri="{BB962C8B-B14F-4D97-AF65-F5344CB8AC3E}">
        <p14:creationId xmlns:p14="http://schemas.microsoft.com/office/powerpoint/2010/main" val="805535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Times New Roman"/>
                <a:cs typeface="Times New Roman"/>
              </a:rPr>
              <a:t>KC</a:t>
            </a:r>
          </a:p>
          <a:p>
            <a:r>
              <a:rPr lang="en-US" dirty="0">
                <a:latin typeface="Times New Roman"/>
                <a:cs typeface="Times New Roman"/>
              </a:rPr>
              <a:t>This date used to be September 15 in the previous agreement but it was not leaving enough time to go through the process in a timely manner.</a:t>
            </a:r>
          </a:p>
        </p:txBody>
      </p:sp>
    </p:spTree>
    <p:extLst>
      <p:ext uri="{BB962C8B-B14F-4D97-AF65-F5344CB8AC3E}">
        <p14:creationId xmlns:p14="http://schemas.microsoft.com/office/powerpoint/2010/main" val="3164560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latin typeface="Times New Roman"/>
                <a:cs typeface="Times New Roman"/>
              </a:rPr>
              <a:t>KC -Then once the file has been submitted by the candidate for review, the Head must consult with eligible members of the standing committee to get their views and to obtain their recommendation concerning all reappointment, tenure and promotion cases.</a:t>
            </a:r>
            <a:endParaRPr lang="en-US" dirty="0">
              <a:latin typeface="Times New Roman"/>
              <a:cs typeface="Times New Roman"/>
            </a:endParaRPr>
          </a:p>
          <a:p>
            <a:endParaRPr lang="en-CA" dirty="0">
              <a:cs typeface="Times New Roman"/>
            </a:endParaRPr>
          </a:p>
        </p:txBody>
      </p:sp>
    </p:spTree>
    <p:extLst>
      <p:ext uri="{BB962C8B-B14F-4D97-AF65-F5344CB8AC3E}">
        <p14:creationId xmlns:p14="http://schemas.microsoft.com/office/powerpoint/2010/main" val="2711791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r>
              <a:rPr lang="en-US" dirty="0">
                <a:latin typeface="Times New Roman"/>
                <a:cs typeface="Times New Roman"/>
              </a:rPr>
              <a:t>KC</a:t>
            </a:r>
          </a:p>
          <a:p>
            <a:r>
              <a:rPr lang="en-US" b="1" dirty="0">
                <a:latin typeface="Times New Roman"/>
                <a:cs typeface="Times New Roman"/>
              </a:rPr>
              <a:t>For the Professorial Stream: they are required to be arms length letters that means persons whose impartiality cannot be doubted</a:t>
            </a:r>
            <a:endParaRPr lang="en-US" dirty="0">
              <a:latin typeface="Times New Roman"/>
              <a:cs typeface="Times New Roman"/>
            </a:endParaRPr>
          </a:p>
          <a:p>
            <a:endParaRPr lang="en-US" b="1" dirty="0">
              <a:latin typeface="Times New Roman"/>
              <a:cs typeface="Times New Roman"/>
            </a:endParaRPr>
          </a:p>
          <a:p>
            <a:r>
              <a:rPr lang="en-US" b="1" dirty="0">
                <a:latin typeface="Times New Roman"/>
                <a:cs typeface="Times New Roman"/>
              </a:rPr>
              <a:t>In the Educational Leadership stream, arm’s length colleagues from within the University may be appropriate as referees. </a:t>
            </a:r>
            <a:r>
              <a:rPr lang="en-US" dirty="0">
                <a:latin typeface="Times New Roman"/>
                <a:cs typeface="Times New Roman"/>
              </a:rPr>
              <a:t>In determining the admissibility of a letter of reference, the Head should take care to ensure that referees do not have a potentially compromising relationship such that the referee might somehow benefit from or be harmed by the candidate's reappointment, tenure and/or promotion.</a:t>
            </a:r>
          </a:p>
          <a:p>
            <a:endParaRPr lang="en-US" b="1" dirty="0">
              <a:latin typeface="Times New Roman"/>
              <a:cs typeface="Times New Roman"/>
            </a:endParaRPr>
          </a:p>
          <a:p>
            <a:r>
              <a:rPr lang="en-US" b="1" dirty="0">
                <a:latin typeface="Times New Roman"/>
                <a:cs typeface="Times New Roman"/>
              </a:rPr>
              <a:t>For promotion to Professor of Teaching</a:t>
            </a:r>
            <a:r>
              <a:rPr lang="en-US" dirty="0">
                <a:latin typeface="Times New Roman"/>
                <a:cs typeface="Times New Roman"/>
              </a:rPr>
              <a:t>, a list of at least four potential (arm’s length) referees. At least two of the candidate’s referees should be external to UBC and the remaining should be external to their unit. </a:t>
            </a:r>
          </a:p>
          <a:p>
            <a:endParaRPr lang="en-US" dirty="0">
              <a:cs typeface="Times New Roman"/>
            </a:endParaRPr>
          </a:p>
        </p:txBody>
      </p:sp>
    </p:spTree>
    <p:extLst>
      <p:ext uri="{BB962C8B-B14F-4D97-AF65-F5344CB8AC3E}">
        <p14:creationId xmlns:p14="http://schemas.microsoft.com/office/powerpoint/2010/main" val="3368917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a:p>
            <a:r>
              <a:rPr lang="en-US"/>
              <a:t>Mark kick</a:t>
            </a:r>
            <a:r>
              <a:rPr lang="en-US" baseline="0"/>
              <a:t> off</a:t>
            </a:r>
            <a:endParaRPr lang="en-US"/>
          </a:p>
        </p:txBody>
      </p:sp>
    </p:spTree>
    <p:extLst>
      <p:ext uri="{BB962C8B-B14F-4D97-AF65-F5344CB8AC3E}">
        <p14:creationId xmlns:p14="http://schemas.microsoft.com/office/powerpoint/2010/main" val="337883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latin typeface="Times New Roman"/>
                <a:cs typeface="Times New Roman"/>
              </a:rPr>
              <a:t>KC  </a:t>
            </a:r>
            <a:endParaRPr lang="en-US" dirty="0"/>
          </a:p>
          <a:p>
            <a:endParaRPr lang="en-CA" dirty="0">
              <a:latin typeface="Times New Roman"/>
              <a:cs typeface="Times New Roman"/>
            </a:endParaRPr>
          </a:p>
          <a:p>
            <a:r>
              <a:rPr lang="en-CA" dirty="0">
                <a:latin typeface="Times New Roman"/>
                <a:cs typeface="Times New Roman"/>
              </a:rPr>
              <a:t>The referees will receive from the Head, a letter of request, which includes the CV and selected materials relevant for the assessment of scholarly achievements or educational leadership. </a:t>
            </a:r>
            <a:endParaRPr lang="en-US" dirty="0">
              <a:cs typeface="Times New Roman" pitchFamily="18" charset="0"/>
            </a:endParaRPr>
          </a:p>
          <a:p>
            <a:endParaRPr lang="en-CA" dirty="0">
              <a:latin typeface="Times New Roman"/>
              <a:cs typeface="Times New Roman"/>
            </a:endParaRPr>
          </a:p>
          <a:p>
            <a:r>
              <a:rPr lang="en-CA" dirty="0"/>
              <a:t>Now over to Robin who is going to take us through the tenure and promotion review flow charts!</a:t>
            </a:r>
          </a:p>
          <a:p>
            <a:endParaRPr lang="en-CA" dirty="0">
              <a:cs typeface="Times New Roman"/>
            </a:endParaRPr>
          </a:p>
        </p:txBody>
      </p:sp>
    </p:spTree>
    <p:extLst>
      <p:ext uri="{BB962C8B-B14F-4D97-AF65-F5344CB8AC3E}">
        <p14:creationId xmlns:p14="http://schemas.microsoft.com/office/powerpoint/2010/main" val="1542383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Robin</a:t>
            </a:r>
          </a:p>
        </p:txBody>
      </p:sp>
    </p:spTree>
    <p:extLst>
      <p:ext uri="{BB962C8B-B14F-4D97-AF65-F5344CB8AC3E}">
        <p14:creationId xmlns:p14="http://schemas.microsoft.com/office/powerpoint/2010/main" val="3971031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r>
              <a:rPr lang="en-US"/>
              <a:t>Robin Roff</a:t>
            </a:r>
          </a:p>
        </p:txBody>
      </p:sp>
    </p:spTree>
    <p:extLst>
      <p:ext uri="{BB962C8B-B14F-4D97-AF65-F5344CB8AC3E}">
        <p14:creationId xmlns:p14="http://schemas.microsoft.com/office/powerpoint/2010/main" val="29183045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1927126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5279509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825899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Times New Roman"/>
                <a:cs typeface="Times New Roman"/>
              </a:rPr>
              <a:t>Robin</a:t>
            </a:r>
          </a:p>
          <a:p>
            <a:pPr marL="171450" indent="-171450">
              <a:buFont typeface="Calibri"/>
              <a:buChar char="-"/>
            </a:pPr>
            <a:r>
              <a:rPr lang="en-US" dirty="0">
                <a:latin typeface="Times New Roman"/>
                <a:cs typeface="Times New Roman"/>
              </a:rPr>
              <a:t>New teaching evaluation, new publication – CV update, new conference etc.</a:t>
            </a:r>
            <a:endParaRPr lang="en-US" dirty="0">
              <a:cs typeface="Times New Roman"/>
            </a:endParaRPr>
          </a:p>
        </p:txBody>
      </p:sp>
    </p:spTree>
    <p:extLst>
      <p:ext uri="{BB962C8B-B14F-4D97-AF65-F5344CB8AC3E}">
        <p14:creationId xmlns:p14="http://schemas.microsoft.com/office/powerpoint/2010/main" val="34918877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Robin</a:t>
            </a:r>
          </a:p>
        </p:txBody>
      </p:sp>
    </p:spTree>
    <p:extLst>
      <p:ext uri="{BB962C8B-B14F-4D97-AF65-F5344CB8AC3E}">
        <p14:creationId xmlns:p14="http://schemas.microsoft.com/office/powerpoint/2010/main" val="41239123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222648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068708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r>
              <a:rPr lang="en-US"/>
              <a:t>Mark</a:t>
            </a:r>
          </a:p>
        </p:txBody>
      </p:sp>
    </p:spTree>
    <p:extLst>
      <p:ext uri="{BB962C8B-B14F-4D97-AF65-F5344CB8AC3E}">
        <p14:creationId xmlns:p14="http://schemas.microsoft.com/office/powerpoint/2010/main" val="41841351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4947148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0863411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6530314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0705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0061188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7447513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56206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Sally if comfortable to add your experience with these processes here and the various roles you have filled, that would be great! Thank you!</a:t>
            </a:r>
          </a:p>
        </p:txBody>
      </p:sp>
    </p:spTree>
    <p:extLst>
      <p:ext uri="{BB962C8B-B14F-4D97-AF65-F5344CB8AC3E}">
        <p14:creationId xmlns:p14="http://schemas.microsoft.com/office/powerpoint/2010/main" val="6433287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1655163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366990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r>
              <a:rPr lang="en-US"/>
              <a:t>Robin review parts and roles</a:t>
            </a:r>
          </a:p>
          <a:p>
            <a:endParaRPr lang="en-US"/>
          </a:p>
        </p:txBody>
      </p:sp>
    </p:spTree>
    <p:extLst>
      <p:ext uri="{BB962C8B-B14F-4D97-AF65-F5344CB8AC3E}">
        <p14:creationId xmlns:p14="http://schemas.microsoft.com/office/powerpoint/2010/main" val="9944875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25627184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38081196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16876219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Sally</a:t>
            </a:r>
          </a:p>
        </p:txBody>
      </p:sp>
    </p:spTree>
    <p:extLst>
      <p:ext uri="{BB962C8B-B14F-4D97-AF65-F5344CB8AC3E}">
        <p14:creationId xmlns:p14="http://schemas.microsoft.com/office/powerpoint/2010/main" val="27789648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17982166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 – might just mention evidence of oral dissemination is speaking to indigenous scholarly files</a:t>
            </a:r>
          </a:p>
        </p:txBody>
      </p:sp>
    </p:spTree>
    <p:extLst>
      <p:ext uri="{BB962C8B-B14F-4D97-AF65-F5344CB8AC3E}">
        <p14:creationId xmlns:p14="http://schemas.microsoft.com/office/powerpoint/2010/main" val="9293829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18226493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349717750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55758621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1436547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r>
              <a:rPr lang="en-US" dirty="0"/>
              <a:t>KC – Acting</a:t>
            </a:r>
            <a:r>
              <a:rPr lang="en-US" baseline="0" dirty="0"/>
              <a:t> Assistant Professor – full time appointments, no implication of automatic renewal,  </a:t>
            </a:r>
            <a:r>
              <a:rPr lang="en-US" dirty="0"/>
              <a:t>max term</a:t>
            </a:r>
            <a:r>
              <a:rPr lang="en-US" baseline="0" dirty="0"/>
              <a:t> for acting assistant professor is for two years</a:t>
            </a:r>
            <a:endParaRPr lang="en-US" dirty="0"/>
          </a:p>
        </p:txBody>
      </p:sp>
    </p:spTree>
    <p:extLst>
      <p:ext uri="{BB962C8B-B14F-4D97-AF65-F5344CB8AC3E}">
        <p14:creationId xmlns:p14="http://schemas.microsoft.com/office/powerpoint/2010/main" val="321792837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191704014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29264993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391571790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256464265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Sally</a:t>
            </a:r>
          </a:p>
        </p:txBody>
      </p:sp>
    </p:spTree>
    <p:extLst>
      <p:ext uri="{BB962C8B-B14F-4D97-AF65-F5344CB8AC3E}">
        <p14:creationId xmlns:p14="http://schemas.microsoft.com/office/powerpoint/2010/main" val="42020419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Invite those that </a:t>
            </a:r>
            <a:r>
              <a:rPr lang="en-US"/>
              <a:t>have Indigenous </a:t>
            </a:r>
            <a:r>
              <a:rPr lang="en-US" dirty="0"/>
              <a:t>Scholarly work in their file to remain in the presentation to review the specific requirements.</a:t>
            </a:r>
          </a:p>
        </p:txBody>
      </p:sp>
    </p:spTree>
    <p:extLst>
      <p:ext uri="{BB962C8B-B14F-4D97-AF65-F5344CB8AC3E}">
        <p14:creationId xmlns:p14="http://schemas.microsoft.com/office/powerpoint/2010/main" val="163313657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0660CE-705F-A83F-75D2-C04C4B3A9882}"/>
            </a:ext>
          </a:extLst>
        </p:cNvPr>
        <p:cNvGrpSpPr/>
        <p:nvPr/>
      </p:nvGrpSpPr>
      <p:grpSpPr>
        <a:xfrm>
          <a:off x="0" y="0"/>
          <a:ext cx="0" cy="0"/>
          <a:chOff x="0" y="0"/>
          <a:chExt cx="0" cy="0"/>
        </a:xfrm>
      </p:grpSpPr>
      <p:sp>
        <p:nvSpPr>
          <p:cNvPr id="50178" name="Rectangle 2">
            <a:extLst>
              <a:ext uri="{FF2B5EF4-FFF2-40B4-BE49-F238E27FC236}">
                <a16:creationId xmlns:a16="http://schemas.microsoft.com/office/drawing/2014/main" id="{F0FA0A28-3B78-A0A1-E1AF-1CE2603BB273}"/>
              </a:ext>
            </a:extLst>
          </p:cNvPr>
          <p:cNvSpPr>
            <a:spLocks noGrp="1" noRot="1" noChangeAspect="1" noChangeArrowheads="1" noTextEdit="1"/>
          </p:cNvSpPr>
          <p:nvPr>
            <p:ph type="sldImg"/>
          </p:nvPr>
        </p:nvSpPr>
        <p:spPr>
          <a:ln/>
        </p:spPr>
      </p:sp>
      <p:sp>
        <p:nvSpPr>
          <p:cNvPr id="50179" name="Rectangle 3">
            <a:extLst>
              <a:ext uri="{FF2B5EF4-FFF2-40B4-BE49-F238E27FC236}">
                <a16:creationId xmlns:a16="http://schemas.microsoft.com/office/drawing/2014/main" id="{0E52E931-E749-B7ED-6EFD-B8927D54D930}"/>
              </a:ext>
            </a:extLst>
          </p:cNvPr>
          <p:cNvSpPr>
            <a:spLocks noGrp="1" noChangeArrowheads="1"/>
          </p:cNvSpPr>
          <p:nvPr>
            <p:ph type="body" idx="1"/>
          </p:nvPr>
        </p:nvSpPr>
        <p:spPr>
          <a:noFill/>
          <a:ln/>
        </p:spPr>
        <p:txBody>
          <a:bodyPr/>
          <a:lstStyle/>
          <a:p>
            <a:endParaRPr lang="en-US"/>
          </a:p>
          <a:p>
            <a:r>
              <a:rPr lang="en-US"/>
              <a:t>Mark</a:t>
            </a:r>
          </a:p>
        </p:txBody>
      </p:sp>
    </p:spTree>
    <p:extLst>
      <p:ext uri="{BB962C8B-B14F-4D97-AF65-F5344CB8AC3E}">
        <p14:creationId xmlns:p14="http://schemas.microsoft.com/office/powerpoint/2010/main" val="92496716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646659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319D7-4944-5E38-577E-75AC85A7B1BD}"/>
            </a:ext>
          </a:extLst>
        </p:cNvPr>
        <p:cNvGrpSpPr/>
        <p:nvPr/>
      </p:nvGrpSpPr>
      <p:grpSpPr>
        <a:xfrm>
          <a:off x="0" y="0"/>
          <a:ext cx="0" cy="0"/>
          <a:chOff x="0" y="0"/>
          <a:chExt cx="0" cy="0"/>
        </a:xfrm>
      </p:grpSpPr>
      <p:sp>
        <p:nvSpPr>
          <p:cNvPr id="67587" name="Rectangle 2">
            <a:extLst>
              <a:ext uri="{FF2B5EF4-FFF2-40B4-BE49-F238E27FC236}">
                <a16:creationId xmlns:a16="http://schemas.microsoft.com/office/drawing/2014/main" id="{6FE37D42-9ECB-AD7D-4DF0-323CF3067CCD}"/>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8CC9FD36-ECB6-95F3-EF0E-67BF5A49D37B}"/>
              </a:ext>
            </a:extLst>
          </p:cNvPr>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27646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r>
              <a:rPr lang="en-CA">
                <a:latin typeface="Times New Roman"/>
                <a:cs typeface="Times New Roman"/>
              </a:rPr>
              <a:t>KC</a:t>
            </a:r>
            <a:endParaRPr lang="en-CA">
              <a:cs typeface="Times New Roman"/>
            </a:endParaRPr>
          </a:p>
        </p:txBody>
      </p:sp>
    </p:spTree>
    <p:extLst>
      <p:ext uri="{BB962C8B-B14F-4D97-AF65-F5344CB8AC3E}">
        <p14:creationId xmlns:p14="http://schemas.microsoft.com/office/powerpoint/2010/main" val="274114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r>
              <a:rPr lang="en-US">
                <a:latin typeface="Times New Roman"/>
                <a:cs typeface="Times New Roman"/>
              </a:rPr>
              <a:t>KC</a:t>
            </a:r>
            <a:endParaRPr lang="en-US"/>
          </a:p>
        </p:txBody>
      </p:sp>
    </p:spTree>
    <p:extLst>
      <p:ext uri="{BB962C8B-B14F-4D97-AF65-F5344CB8AC3E}">
        <p14:creationId xmlns:p14="http://schemas.microsoft.com/office/powerpoint/2010/main" val="3943260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r>
              <a:rPr lang="en-US">
                <a:latin typeface="Times New Roman"/>
                <a:cs typeface="Times New Roman"/>
              </a:rPr>
              <a:t>KC ends</a:t>
            </a:r>
          </a:p>
        </p:txBody>
      </p:sp>
    </p:spTree>
    <p:extLst>
      <p:ext uri="{BB962C8B-B14F-4D97-AF65-F5344CB8AC3E}">
        <p14:creationId xmlns:p14="http://schemas.microsoft.com/office/powerpoint/2010/main" val="1097168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r>
              <a:rPr lang="en-US"/>
              <a:t>Robin</a:t>
            </a:r>
          </a:p>
        </p:txBody>
      </p:sp>
    </p:spTree>
    <p:extLst>
      <p:ext uri="{BB962C8B-B14F-4D97-AF65-F5344CB8AC3E}">
        <p14:creationId xmlns:p14="http://schemas.microsoft.com/office/powerpoint/2010/main" val="1782084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Footer Placeholder 5"/>
          <p:cNvSpPr>
            <a:spLocks noGrp="1"/>
          </p:cNvSpPr>
          <p:nvPr>
            <p:ph type="ftr" sz="quarter" idx="11"/>
          </p:nvPr>
        </p:nvSpPr>
        <p:spPr>
          <a:xfrm>
            <a:off x="381000" y="6541801"/>
            <a:ext cx="1066800" cy="316199"/>
          </a:xfrm>
          <a:prstGeom prst="rect">
            <a:avLst/>
          </a:prstGeom>
        </p:spPr>
        <p:txBody>
          <a:bodyPr/>
          <a:lstStyle>
            <a:lvl1pPr>
              <a:defRPr sz="1200" baseline="0">
                <a:solidFill>
                  <a:schemeClr val="tx2"/>
                </a:solidFill>
                <a:latin typeface="Calibri" panose="020F0502020204030204" pitchFamily="34" charset="0"/>
              </a:defRPr>
            </a:lvl1pPr>
          </a:lstStyle>
          <a:p>
            <a:r>
              <a:rPr lang="en-CA"/>
              <a:t>May 30, 2022</a:t>
            </a:r>
          </a:p>
        </p:txBody>
      </p:sp>
      <p:sp>
        <p:nvSpPr>
          <p:cNvPr id="10" name="Slide Number Placeholder 6"/>
          <p:cNvSpPr>
            <a:spLocks noGrp="1"/>
          </p:cNvSpPr>
          <p:nvPr>
            <p:ph type="sldNum" sz="quarter" idx="12"/>
          </p:nvPr>
        </p:nvSpPr>
        <p:spPr>
          <a:xfrm>
            <a:off x="8686800" y="6477000"/>
            <a:ext cx="457200" cy="304800"/>
          </a:xfrm>
          <a:prstGeom prst="rect">
            <a:avLst/>
          </a:prstGeom>
        </p:spPr>
        <p:txBody>
          <a:bodyPr/>
          <a:lstStyle>
            <a:lvl1pPr>
              <a:defRPr sz="1200" baseline="0">
                <a:solidFill>
                  <a:schemeClr val="bg1"/>
                </a:solidFill>
                <a:latin typeface="Calibri" panose="020F0502020204030204" pitchFamily="34" charset="0"/>
              </a:defRPr>
            </a:lvl1pPr>
          </a:lstStyle>
          <a:p>
            <a:r>
              <a:rPr lang="en-CA"/>
              <a:t>Page </a:t>
            </a:r>
            <a:fld id="{5A151EE5-3B9D-40F0-B49F-94D42666517E}" type="slidenum">
              <a:rPr lang="en-CA" smtClean="0"/>
              <a:pPr/>
              <a:t>‹#›</a:t>
            </a:fld>
            <a:endParaRPr lang="en-CA"/>
          </a:p>
        </p:txBody>
      </p:sp>
    </p:spTree>
    <p:extLst>
      <p:ext uri="{BB962C8B-B14F-4D97-AF65-F5344CB8AC3E}">
        <p14:creationId xmlns:p14="http://schemas.microsoft.com/office/powerpoint/2010/main" val="146541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37376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37376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en-US" altLang="en-US"/>
              <a:t>May 30, 2022</a:t>
            </a:r>
          </a:p>
        </p:txBody>
      </p:sp>
      <p:sp>
        <p:nvSpPr>
          <p:cNvPr id="8" name="Rectangle 6"/>
          <p:cNvSpPr>
            <a:spLocks noGrp="1" noChangeArrowheads="1"/>
          </p:cNvSpPr>
          <p:nvPr>
            <p:ph type="sldNum" sz="quarter" idx="12"/>
          </p:nvPr>
        </p:nvSpPr>
        <p:spPr/>
        <p:txBody>
          <a:bodyPr/>
          <a:lstStyle>
            <a:lvl1pPr>
              <a:defRPr/>
            </a:lvl1pPr>
          </a:lstStyle>
          <a:p>
            <a:pPr>
              <a:defRPr/>
            </a:pPr>
            <a:fld id="{954C6878-4D66-49F0-B28D-F629E47277C3}" type="slidenum">
              <a:rPr lang="en-US" altLang="en-US"/>
              <a:pPr>
                <a:defRPr/>
              </a:pPr>
              <a:t>‹#›</a:t>
            </a:fld>
            <a:endParaRPr lang="en-US" altLang="en-US"/>
          </a:p>
        </p:txBody>
      </p:sp>
    </p:spTree>
    <p:extLst>
      <p:ext uri="{BB962C8B-B14F-4D97-AF65-F5344CB8AC3E}">
        <p14:creationId xmlns:p14="http://schemas.microsoft.com/office/powerpoint/2010/main" val="128476655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May 30, 2022</a:t>
            </a:r>
          </a:p>
        </p:txBody>
      </p:sp>
      <p:sp>
        <p:nvSpPr>
          <p:cNvPr id="6" name="Rectangle 6"/>
          <p:cNvSpPr>
            <a:spLocks noGrp="1" noChangeArrowheads="1"/>
          </p:cNvSpPr>
          <p:nvPr>
            <p:ph type="sldNum" sz="quarter" idx="12"/>
          </p:nvPr>
        </p:nvSpPr>
        <p:spPr>
          <a:ln/>
        </p:spPr>
        <p:txBody>
          <a:bodyPr/>
          <a:lstStyle>
            <a:lvl1pPr>
              <a:defRPr/>
            </a:lvl1pPr>
          </a:lstStyle>
          <a:p>
            <a:pPr>
              <a:defRPr/>
            </a:pPr>
            <a:fld id="{4A2A61F4-C49E-4655-89F2-64B9779AD683}" type="slidenum">
              <a:rPr lang="en-US" altLang="en-US"/>
              <a:pPr>
                <a:defRPr/>
              </a:pPr>
              <a:t>‹#›</a:t>
            </a:fld>
            <a:endParaRPr lang="en-US" altLang="en-US"/>
          </a:p>
        </p:txBody>
      </p:sp>
    </p:spTree>
    <p:extLst>
      <p:ext uri="{BB962C8B-B14F-4D97-AF65-F5344CB8AC3E}">
        <p14:creationId xmlns:p14="http://schemas.microsoft.com/office/powerpoint/2010/main" val="358503378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altLang="en-US"/>
              <a:t>May 30, 2022</a:t>
            </a:r>
          </a:p>
        </p:txBody>
      </p:sp>
      <p:sp>
        <p:nvSpPr>
          <p:cNvPr id="8" name="Rectangle 6"/>
          <p:cNvSpPr>
            <a:spLocks noGrp="1" noChangeArrowheads="1"/>
          </p:cNvSpPr>
          <p:nvPr>
            <p:ph type="sldNum" sz="quarter" idx="12"/>
          </p:nvPr>
        </p:nvSpPr>
        <p:spPr>
          <a:ln/>
        </p:spPr>
        <p:txBody>
          <a:bodyPr/>
          <a:lstStyle>
            <a:lvl1pPr>
              <a:defRPr/>
            </a:lvl1pPr>
          </a:lstStyle>
          <a:p>
            <a:pPr>
              <a:defRPr/>
            </a:pPr>
            <a:fld id="{1093B624-3104-4D31-A3AB-8B6838A265D5}" type="slidenum">
              <a:rPr lang="en-US" altLang="en-US"/>
              <a:pPr>
                <a:defRPr/>
              </a:pPr>
              <a:t>‹#›</a:t>
            </a:fld>
            <a:endParaRPr lang="en-US" altLang="en-US"/>
          </a:p>
        </p:txBody>
      </p:sp>
    </p:spTree>
    <p:extLst>
      <p:ext uri="{BB962C8B-B14F-4D97-AF65-F5344CB8AC3E}">
        <p14:creationId xmlns:p14="http://schemas.microsoft.com/office/powerpoint/2010/main" val="121965966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May 30, 2022</a:t>
            </a:r>
          </a:p>
        </p:txBody>
      </p:sp>
      <p:sp>
        <p:nvSpPr>
          <p:cNvPr id="9" name="Rectangle 6"/>
          <p:cNvSpPr>
            <a:spLocks noGrp="1" noChangeArrowheads="1"/>
          </p:cNvSpPr>
          <p:nvPr>
            <p:ph type="sldNum" sz="quarter" idx="12"/>
          </p:nvPr>
        </p:nvSpPr>
        <p:spPr>
          <a:ln/>
        </p:spPr>
        <p:txBody>
          <a:bodyPr/>
          <a:lstStyle>
            <a:lvl1pPr>
              <a:defRPr/>
            </a:lvl1pPr>
          </a:lstStyle>
          <a:p>
            <a:pPr>
              <a:defRPr/>
            </a:pPr>
            <a:fld id="{A107790D-9CE3-4E0E-8F1B-EF17C33E5A37}" type="slidenum">
              <a:rPr lang="en-US" altLang="en-US"/>
              <a:pPr>
                <a:defRPr/>
              </a:pPr>
              <a:t>‹#›</a:t>
            </a:fld>
            <a:endParaRPr lang="en-US" altLang="en-US"/>
          </a:p>
        </p:txBody>
      </p:sp>
    </p:spTree>
    <p:extLst>
      <p:ext uri="{BB962C8B-B14F-4D97-AF65-F5344CB8AC3E}">
        <p14:creationId xmlns:p14="http://schemas.microsoft.com/office/powerpoint/2010/main" val="35488766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Slide Number Placeholder 3"/>
          <p:cNvSpPr txBox="1">
            <a:spLocks/>
          </p:cNvSpPr>
          <p:nvPr userDrawn="1"/>
        </p:nvSpPr>
        <p:spPr>
          <a:xfrm>
            <a:off x="381000" y="6569075"/>
            <a:ext cx="1295400" cy="288925"/>
          </a:xfrm>
          <a:prstGeom prst="rect">
            <a:avLst/>
          </a:prstGeom>
        </p:spPr>
        <p:txBody>
          <a:bodyPr/>
          <a:lstStyle>
            <a:defPPr>
              <a:defRPr lang="en-US"/>
            </a:defPPr>
            <a:lvl1pPr algn="l" rtl="0" fontAlgn="base">
              <a:spcBef>
                <a:spcPct val="0"/>
              </a:spcBef>
              <a:spcAft>
                <a:spcPct val="0"/>
              </a:spcAft>
              <a:defRPr sz="2000" i="1" kern="1200">
                <a:solidFill>
                  <a:schemeClr val="tx1"/>
                </a:solidFill>
                <a:latin typeface="Arial" charset="0"/>
                <a:ea typeface="+mn-ea"/>
                <a:cs typeface="+mn-cs"/>
              </a:defRPr>
            </a:lvl1pPr>
            <a:lvl2pPr marL="457200" algn="l" rtl="0" fontAlgn="base">
              <a:spcBef>
                <a:spcPct val="0"/>
              </a:spcBef>
              <a:spcAft>
                <a:spcPct val="0"/>
              </a:spcAft>
              <a:defRPr sz="2000" i="1" kern="1200">
                <a:solidFill>
                  <a:schemeClr val="tx1"/>
                </a:solidFill>
                <a:latin typeface="Arial" charset="0"/>
                <a:ea typeface="+mn-ea"/>
                <a:cs typeface="+mn-cs"/>
              </a:defRPr>
            </a:lvl2pPr>
            <a:lvl3pPr marL="914400" algn="l" rtl="0" fontAlgn="base">
              <a:spcBef>
                <a:spcPct val="0"/>
              </a:spcBef>
              <a:spcAft>
                <a:spcPct val="0"/>
              </a:spcAft>
              <a:defRPr sz="2000" i="1" kern="1200">
                <a:solidFill>
                  <a:schemeClr val="tx1"/>
                </a:solidFill>
                <a:latin typeface="Arial" charset="0"/>
                <a:ea typeface="+mn-ea"/>
                <a:cs typeface="+mn-cs"/>
              </a:defRPr>
            </a:lvl3pPr>
            <a:lvl4pPr marL="1371600" algn="l" rtl="0" fontAlgn="base">
              <a:spcBef>
                <a:spcPct val="0"/>
              </a:spcBef>
              <a:spcAft>
                <a:spcPct val="0"/>
              </a:spcAft>
              <a:defRPr sz="2000" i="1" kern="1200">
                <a:solidFill>
                  <a:schemeClr val="tx1"/>
                </a:solidFill>
                <a:latin typeface="Arial" charset="0"/>
                <a:ea typeface="+mn-ea"/>
                <a:cs typeface="+mn-cs"/>
              </a:defRPr>
            </a:lvl4pPr>
            <a:lvl5pPr marL="1828800" algn="l" rtl="0" fontAlgn="base">
              <a:spcBef>
                <a:spcPct val="0"/>
              </a:spcBef>
              <a:spcAft>
                <a:spcPct val="0"/>
              </a:spcAft>
              <a:defRPr sz="2000" i="1" kern="1200">
                <a:solidFill>
                  <a:schemeClr val="tx1"/>
                </a:solidFill>
                <a:latin typeface="Arial" charset="0"/>
                <a:ea typeface="+mn-ea"/>
                <a:cs typeface="+mn-cs"/>
              </a:defRPr>
            </a:lvl5pPr>
            <a:lvl6pPr marL="2286000" algn="l" defTabSz="914400" rtl="0" eaLnBrk="1" latinLnBrk="0" hangingPunct="1">
              <a:defRPr sz="2000" i="1" kern="1200">
                <a:solidFill>
                  <a:schemeClr val="tx1"/>
                </a:solidFill>
                <a:latin typeface="Arial" charset="0"/>
                <a:ea typeface="+mn-ea"/>
                <a:cs typeface="+mn-cs"/>
              </a:defRPr>
            </a:lvl6pPr>
            <a:lvl7pPr marL="2743200" algn="l" defTabSz="914400" rtl="0" eaLnBrk="1" latinLnBrk="0" hangingPunct="1">
              <a:defRPr sz="2000" i="1" kern="1200">
                <a:solidFill>
                  <a:schemeClr val="tx1"/>
                </a:solidFill>
                <a:latin typeface="Arial" charset="0"/>
                <a:ea typeface="+mn-ea"/>
                <a:cs typeface="+mn-cs"/>
              </a:defRPr>
            </a:lvl7pPr>
            <a:lvl8pPr marL="3200400" algn="l" defTabSz="914400" rtl="0" eaLnBrk="1" latinLnBrk="0" hangingPunct="1">
              <a:defRPr sz="2000" i="1" kern="1200">
                <a:solidFill>
                  <a:schemeClr val="tx1"/>
                </a:solidFill>
                <a:latin typeface="Arial" charset="0"/>
                <a:ea typeface="+mn-ea"/>
                <a:cs typeface="+mn-cs"/>
              </a:defRPr>
            </a:lvl8pPr>
            <a:lvl9pPr marL="3657600" algn="l" defTabSz="914400" rtl="0" eaLnBrk="1" latinLnBrk="0" hangingPunct="1">
              <a:defRPr sz="2000" i="1" kern="1200">
                <a:solidFill>
                  <a:schemeClr val="tx1"/>
                </a:solidFill>
                <a:latin typeface="Arial" charset="0"/>
                <a:ea typeface="+mn-ea"/>
                <a:cs typeface="+mn-cs"/>
              </a:defRPr>
            </a:lvl9pPr>
          </a:lstStyle>
          <a:p>
            <a:pPr>
              <a:defRPr/>
            </a:pPr>
            <a:r>
              <a:rPr lang="en-US" altLang="en-US" sz="1200">
                <a:solidFill>
                  <a:schemeClr val="tx2"/>
                </a:solidFill>
                <a:latin typeface="+mn-lt"/>
              </a:rPr>
              <a:t>Date - Page</a:t>
            </a:r>
          </a:p>
        </p:txBody>
      </p:sp>
    </p:spTree>
    <p:extLst>
      <p:ext uri="{BB962C8B-B14F-4D97-AF65-F5344CB8AC3E}">
        <p14:creationId xmlns:p14="http://schemas.microsoft.com/office/powerpoint/2010/main" val="2017471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5"/>
          <p:cNvSpPr>
            <a:spLocks noGrp="1"/>
          </p:cNvSpPr>
          <p:nvPr>
            <p:ph type="ftr" sz="quarter" idx="11"/>
          </p:nvPr>
        </p:nvSpPr>
        <p:spPr>
          <a:xfrm>
            <a:off x="381000" y="6541801"/>
            <a:ext cx="1066800" cy="316199"/>
          </a:xfrm>
          <a:prstGeom prst="rect">
            <a:avLst/>
          </a:prstGeom>
        </p:spPr>
        <p:txBody>
          <a:bodyPr/>
          <a:lstStyle>
            <a:lvl1pPr>
              <a:defRPr sz="1200" baseline="0">
                <a:solidFill>
                  <a:schemeClr val="tx2"/>
                </a:solidFill>
                <a:latin typeface="Calibri" panose="020F0502020204030204" pitchFamily="34" charset="0"/>
              </a:defRPr>
            </a:lvl1pPr>
          </a:lstStyle>
          <a:p>
            <a:r>
              <a:rPr lang="en-CA"/>
              <a:t>May 30, 2022</a:t>
            </a:r>
          </a:p>
        </p:txBody>
      </p:sp>
      <p:sp>
        <p:nvSpPr>
          <p:cNvPr id="10" name="Slide Number Placeholder 6"/>
          <p:cNvSpPr>
            <a:spLocks noGrp="1"/>
          </p:cNvSpPr>
          <p:nvPr>
            <p:ph type="sldNum" sz="quarter" idx="12"/>
          </p:nvPr>
        </p:nvSpPr>
        <p:spPr>
          <a:xfrm>
            <a:off x="8458200" y="6477000"/>
            <a:ext cx="685800" cy="304800"/>
          </a:xfrm>
          <a:prstGeom prst="rect">
            <a:avLst/>
          </a:prstGeom>
        </p:spPr>
        <p:txBody>
          <a:bodyPr/>
          <a:lstStyle>
            <a:lvl1pPr>
              <a:defRPr sz="1200" baseline="0">
                <a:solidFill>
                  <a:schemeClr val="bg1"/>
                </a:solidFill>
                <a:latin typeface="Calibri" panose="020F0502020204030204" pitchFamily="34" charset="0"/>
              </a:defRPr>
            </a:lvl1pPr>
          </a:lstStyle>
          <a:p>
            <a:fld id="{5A151EE5-3B9D-40F0-B49F-94D42666517E}" type="slidenum">
              <a:rPr lang="en-CA" smtClean="0"/>
              <a:pPr/>
              <a:t>‹#›</a:t>
            </a:fld>
            <a:endParaRPr lang="en-CA"/>
          </a:p>
        </p:txBody>
      </p:sp>
    </p:spTree>
    <p:extLst>
      <p:ext uri="{BB962C8B-B14F-4D97-AF65-F5344CB8AC3E}">
        <p14:creationId xmlns:p14="http://schemas.microsoft.com/office/powerpoint/2010/main" val="3674376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May 30, 2022</a:t>
            </a:r>
          </a:p>
        </p:txBody>
      </p:sp>
      <p:sp>
        <p:nvSpPr>
          <p:cNvPr id="6" name="Rectangle 6"/>
          <p:cNvSpPr>
            <a:spLocks noGrp="1" noChangeArrowheads="1"/>
          </p:cNvSpPr>
          <p:nvPr>
            <p:ph type="sldNum" sz="quarter" idx="12"/>
          </p:nvPr>
        </p:nvSpPr>
        <p:spPr>
          <a:ln/>
        </p:spPr>
        <p:txBody>
          <a:bodyPr/>
          <a:lstStyle>
            <a:lvl1pPr>
              <a:defRPr/>
            </a:lvl1pPr>
          </a:lstStyle>
          <a:p>
            <a:pPr>
              <a:defRPr/>
            </a:pPr>
            <a:fld id="{89654FC1-40C8-44C2-A76C-86E01097A9EC}" type="slidenum">
              <a:rPr lang="en-US" altLang="en-US"/>
              <a:pPr>
                <a:defRPr/>
              </a:pPr>
              <a:t>‹#›</a:t>
            </a:fld>
            <a:endParaRPr lang="en-US" altLang="en-US"/>
          </a:p>
        </p:txBody>
      </p:sp>
    </p:spTree>
    <p:extLst>
      <p:ext uri="{BB962C8B-B14F-4D97-AF65-F5344CB8AC3E}">
        <p14:creationId xmlns:p14="http://schemas.microsoft.com/office/powerpoint/2010/main" val="40029624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11" name="Text Placeholder 10"/>
          <p:cNvSpPr>
            <a:spLocks noGrp="1"/>
          </p:cNvSpPr>
          <p:nvPr>
            <p:ph type="body" idx="1"/>
          </p:nvPr>
        </p:nvSpPr>
        <p:spPr>
          <a:xfrm>
            <a:off x="838200" y="1600200"/>
            <a:ext cx="7543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12" name="Slide Number Placeholder 3"/>
          <p:cNvSpPr>
            <a:spLocks noGrp="1"/>
          </p:cNvSpPr>
          <p:nvPr>
            <p:ph type="sldNum" sz="quarter" idx="4"/>
          </p:nvPr>
        </p:nvSpPr>
        <p:spPr>
          <a:xfrm>
            <a:off x="381000" y="6569075"/>
            <a:ext cx="1295400" cy="288925"/>
          </a:xfrm>
          <a:prstGeom prst="rect">
            <a:avLst/>
          </a:prstGeom>
        </p:spPr>
        <p:txBody>
          <a:bodyPr/>
          <a:lstStyle>
            <a:lvl1pPr>
              <a:defRPr/>
            </a:lvl1pPr>
          </a:lstStyle>
          <a:p>
            <a:pPr>
              <a:defRPr/>
            </a:pPr>
            <a:r>
              <a:rPr lang="en-US" altLang="en-US" sz="1200">
                <a:solidFill>
                  <a:schemeClr val="tx2"/>
                </a:solidFill>
                <a:latin typeface="+mn-lt"/>
              </a:rPr>
              <a:t>Date - Page</a:t>
            </a:r>
          </a:p>
        </p:txBody>
      </p:sp>
    </p:spTree>
    <p:extLst>
      <p:ext uri="{BB962C8B-B14F-4D97-AF65-F5344CB8AC3E}">
        <p14:creationId xmlns:p14="http://schemas.microsoft.com/office/powerpoint/2010/main" val="4274194889"/>
      </p:ext>
    </p:extLst>
  </p:cSld>
  <p:clrMap bg1="lt1" tx1="dk1" bg2="lt2" tx2="dk2" accent1="accent1" accent2="accent2" accent3="accent3" accent4="accent4" accent5="accent5" accent6="accent6" hlink="hlink" folHlink="folHlink"/>
  <p:sldLayoutIdLst>
    <p:sldLayoutId id="2147484183" r:id="rId1"/>
    <p:sldLayoutId id="2147484205" r:id="rId2"/>
    <p:sldLayoutId id="2147484207" r:id="rId3"/>
    <p:sldLayoutId id="2147484208" r:id="rId4"/>
    <p:sldLayoutId id="2147484209" r:id="rId5"/>
    <p:sldLayoutId id="2147484194" r:id="rId6"/>
    <p:sldLayoutId id="2147484195" r:id="rId7"/>
    <p:sldLayoutId id="2147484210" r:id="rId8"/>
  </p:sldLayoutIdLst>
  <p:hf hdr="0" dt="0"/>
  <p:txStyles>
    <p:title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p:titleStyle>
    <p:bodyStyle>
      <a:lvl1pPr marL="4572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1pPr>
      <a:lvl2pPr marL="9144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2pPr>
      <a:lvl3pPr marL="13716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3pPr>
      <a:lvl4pPr marL="18288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4pPr>
      <a:lvl5pPr marL="22860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hyperlink" Target="https://hr.ubc.ca/sites/default/files/documents/Letters_of_Reference_Chart_2020.pdf" TargetMode="External"/><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066800" y="1752600"/>
            <a:ext cx="6934200" cy="1524000"/>
          </a:xfrm>
        </p:spPr>
        <p:txBody>
          <a:bodyPr>
            <a:normAutofit fontScale="90000"/>
          </a:bodyPr>
          <a:lstStyle/>
          <a:p>
            <a:pPr eaLnBrk="1" hangingPunct="1"/>
            <a:r>
              <a:rPr lang="en-US" dirty="0"/>
              <a:t>Tenure and Promotion Workshop</a:t>
            </a:r>
            <a:endParaRPr lang="en-US" sz="5600" dirty="0"/>
          </a:p>
        </p:txBody>
      </p:sp>
      <p:sp>
        <p:nvSpPr>
          <p:cNvPr id="5123" name="Rectangle 3"/>
          <p:cNvSpPr>
            <a:spLocks noGrp="1" noChangeArrowheads="1"/>
          </p:cNvSpPr>
          <p:nvPr>
            <p:ph type="subTitle" idx="1"/>
          </p:nvPr>
        </p:nvSpPr>
        <p:spPr>
          <a:xfrm>
            <a:off x="762000" y="4648200"/>
            <a:ext cx="2819400" cy="990600"/>
          </a:xfrm>
        </p:spPr>
        <p:txBody>
          <a:bodyPr vert="horz" lIns="91440" tIns="45720" rIns="91440" bIns="45720" rtlCol="0" anchor="t">
            <a:normAutofit/>
          </a:bodyPr>
          <a:lstStyle/>
          <a:p>
            <a:pPr>
              <a:lnSpc>
                <a:spcPct val="90000"/>
              </a:lnSpc>
            </a:pPr>
            <a:r>
              <a:rPr lang="en-US" sz="2000" dirty="0">
                <a:latin typeface="Calibri"/>
                <a:cs typeface="Calibri"/>
              </a:rPr>
              <a:t>May 26 , 2025</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0A91B96-5D1B-48E1-B363-59E6B2EEC3F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9654FC1-40C8-44C2-A76C-86E01097A9EC}" type="slidenum">
              <a:rPr kumimoji="0" lang="en-US" altLang="en-US" sz="1200" b="0" i="1"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1"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
        <p:nvSpPr>
          <p:cNvPr id="11266" name="Rectangle 2"/>
          <p:cNvSpPr>
            <a:spLocks noGrp="1" noChangeArrowheads="1"/>
          </p:cNvSpPr>
          <p:nvPr>
            <p:ph type="title" idx="4294967295"/>
          </p:nvPr>
        </p:nvSpPr>
        <p:spPr>
          <a:xfrm>
            <a:off x="0" y="304800"/>
            <a:ext cx="9144000" cy="960438"/>
          </a:xfrm>
        </p:spPr>
        <p:txBody>
          <a:bodyPr/>
          <a:lstStyle/>
          <a:p>
            <a:r>
              <a:rPr lang="en-US" sz="3600" dirty="0"/>
              <a:t>The Tenure Clock</a:t>
            </a:r>
          </a:p>
        </p:txBody>
      </p:sp>
      <p:sp>
        <p:nvSpPr>
          <p:cNvPr id="11267" name="Rectangle 3"/>
          <p:cNvSpPr>
            <a:spLocks noGrp="1" noChangeArrowheads="1"/>
          </p:cNvSpPr>
          <p:nvPr>
            <p:ph idx="4294967295"/>
          </p:nvPr>
        </p:nvSpPr>
        <p:spPr>
          <a:xfrm>
            <a:off x="497681" y="1219200"/>
            <a:ext cx="8148638" cy="5181600"/>
          </a:xfrm>
        </p:spPr>
        <p:txBody>
          <a:bodyPr vert="horz" lIns="91440" tIns="45720" rIns="91440" bIns="45720" rtlCol="0" anchor="t">
            <a:normAutofit/>
          </a:bodyPr>
          <a:lstStyle/>
          <a:p>
            <a:pPr>
              <a:spcBef>
                <a:spcPts val="1200"/>
              </a:spcBef>
            </a:pPr>
            <a:r>
              <a:rPr lang="en-US" sz="2000" dirty="0">
                <a:solidFill>
                  <a:schemeClr val="tx1"/>
                </a:solidFill>
                <a:latin typeface="Calibri"/>
                <a:cs typeface="Calibri"/>
              </a:rPr>
              <a:t>The tenure clock begins on </a:t>
            </a:r>
            <a:r>
              <a:rPr lang="en-US" sz="2000" u="sng" dirty="0">
                <a:solidFill>
                  <a:schemeClr val="tx1"/>
                </a:solidFill>
                <a:latin typeface="Calibri"/>
                <a:cs typeface="Calibri"/>
              </a:rPr>
              <a:t>July 1</a:t>
            </a:r>
            <a:r>
              <a:rPr lang="en-US" sz="2000" dirty="0">
                <a:solidFill>
                  <a:schemeClr val="tx1"/>
                </a:solidFill>
                <a:latin typeface="Calibri"/>
                <a:cs typeface="Calibri"/>
              </a:rPr>
              <a:t> of the calendar year of hire</a:t>
            </a:r>
          </a:p>
          <a:p>
            <a:pPr>
              <a:spcBef>
                <a:spcPts val="1200"/>
              </a:spcBef>
            </a:pPr>
            <a:endParaRPr lang="en-US" sz="2000" dirty="0">
              <a:solidFill>
                <a:schemeClr val="tx1"/>
              </a:solidFill>
              <a:cs typeface="Calibri"/>
            </a:endParaRPr>
          </a:p>
          <a:p>
            <a:pPr>
              <a:spcBef>
                <a:spcPts val="1200"/>
              </a:spcBef>
            </a:pPr>
            <a:endParaRPr lang="en-US" sz="2000" dirty="0">
              <a:solidFill>
                <a:schemeClr val="tx1"/>
              </a:solidFill>
              <a:cs typeface="Calibri"/>
            </a:endParaRPr>
          </a:p>
          <a:p>
            <a:pPr>
              <a:spcBef>
                <a:spcPts val="1200"/>
              </a:spcBef>
            </a:pPr>
            <a:endParaRPr lang="en-US" sz="2000" dirty="0"/>
          </a:p>
          <a:p>
            <a:pPr>
              <a:spcBef>
                <a:spcPts val="1200"/>
              </a:spcBef>
            </a:pPr>
            <a:endParaRPr lang="en-US" sz="2000" dirty="0"/>
          </a:p>
          <a:p>
            <a:pPr>
              <a:spcBef>
                <a:spcPts val="1200"/>
              </a:spcBef>
            </a:pPr>
            <a:endParaRPr lang="en-US" sz="2000" dirty="0"/>
          </a:p>
          <a:p>
            <a:pPr marL="0" indent="0">
              <a:spcBef>
                <a:spcPts val="1200"/>
              </a:spcBef>
              <a:buNone/>
            </a:pPr>
            <a:endParaRPr lang="en-US" sz="2000" dirty="0"/>
          </a:p>
          <a:p>
            <a:pPr marL="0" indent="0">
              <a:spcBef>
                <a:spcPts val="1200"/>
              </a:spcBef>
              <a:buNone/>
            </a:pPr>
            <a:endParaRPr lang="en-US" sz="2000" dirty="0"/>
          </a:p>
          <a:p>
            <a:pPr>
              <a:spcBef>
                <a:spcPts val="1200"/>
              </a:spcBef>
            </a:pPr>
            <a:r>
              <a:rPr lang="en-US" sz="2000" dirty="0">
                <a:solidFill>
                  <a:schemeClr val="tx1"/>
                </a:solidFill>
                <a:latin typeface="Calibri"/>
                <a:cs typeface="Calibri"/>
              </a:rPr>
              <a:t>Extensions are granted for maternity &amp; parental leaves (automatic) and medical leaves (on a case-by-case basis)</a:t>
            </a:r>
          </a:p>
          <a:p>
            <a:pPr>
              <a:spcBef>
                <a:spcPts val="1200"/>
              </a:spcBef>
            </a:pPr>
            <a:endParaRPr lang="en-US" sz="2000" dirty="0"/>
          </a:p>
        </p:txBody>
      </p:sp>
      <p:graphicFrame>
        <p:nvGraphicFramePr>
          <p:cNvPr id="7" name="Table 6">
            <a:extLst>
              <a:ext uri="{FF2B5EF4-FFF2-40B4-BE49-F238E27FC236}">
                <a16:creationId xmlns:a16="http://schemas.microsoft.com/office/drawing/2014/main" id="{45D6BE28-0EB8-974C-BDA5-630906691EFF}"/>
              </a:ext>
            </a:extLst>
          </p:cNvPr>
          <p:cNvGraphicFramePr>
            <a:graphicFrameLocks noGrp="1"/>
          </p:cNvGraphicFramePr>
          <p:nvPr/>
        </p:nvGraphicFramePr>
        <p:xfrm>
          <a:off x="838200" y="1981200"/>
          <a:ext cx="7239000" cy="2470354"/>
        </p:xfrm>
        <a:graphic>
          <a:graphicData uri="http://schemas.openxmlformats.org/drawingml/2006/table">
            <a:tbl>
              <a:tblPr firstRow="1" bandRow="1">
                <a:tableStyleId>{5C22544A-7EE6-4342-B048-85BDC9FD1C3A}</a:tableStyleId>
              </a:tblPr>
              <a:tblGrid>
                <a:gridCol w="2413000">
                  <a:extLst>
                    <a:ext uri="{9D8B030D-6E8A-4147-A177-3AD203B41FA5}">
                      <a16:colId xmlns:a16="http://schemas.microsoft.com/office/drawing/2014/main" val="1846474234"/>
                    </a:ext>
                  </a:extLst>
                </a:gridCol>
                <a:gridCol w="2413000">
                  <a:extLst>
                    <a:ext uri="{9D8B030D-6E8A-4147-A177-3AD203B41FA5}">
                      <a16:colId xmlns:a16="http://schemas.microsoft.com/office/drawing/2014/main" val="2358999976"/>
                    </a:ext>
                  </a:extLst>
                </a:gridCol>
                <a:gridCol w="2413000">
                  <a:extLst>
                    <a:ext uri="{9D8B030D-6E8A-4147-A177-3AD203B41FA5}">
                      <a16:colId xmlns:a16="http://schemas.microsoft.com/office/drawing/2014/main" val="3531231221"/>
                    </a:ext>
                  </a:extLst>
                </a:gridCol>
              </a:tblGrid>
              <a:tr h="685800">
                <a:tc>
                  <a:txBody>
                    <a:bodyPr/>
                    <a:lstStyle/>
                    <a:p>
                      <a:pPr marL="0" algn="ctr">
                        <a:spcBef>
                          <a:spcPts val="1800"/>
                        </a:spcBef>
                      </a:pPr>
                      <a:r>
                        <a:rPr lang="en-CA" sz="2000"/>
                        <a:t>Rank</a:t>
                      </a:r>
                    </a:p>
                  </a:txBody>
                  <a:tcPr anchor="ctr"/>
                </a:tc>
                <a:tc>
                  <a:txBody>
                    <a:bodyPr/>
                    <a:lstStyle/>
                    <a:p>
                      <a:pPr marL="108000" algn="ctr">
                        <a:spcBef>
                          <a:spcPts val="1200"/>
                        </a:spcBef>
                      </a:pPr>
                      <a:r>
                        <a:rPr lang="en-CA" sz="2000" dirty="0"/>
                        <a:t>Optional Review</a:t>
                      </a:r>
                    </a:p>
                  </a:txBody>
                  <a:tcPr anchor="ctr"/>
                </a:tc>
                <a:tc>
                  <a:txBody>
                    <a:bodyPr/>
                    <a:lstStyle/>
                    <a:p>
                      <a:pPr marL="108000" algn="ctr">
                        <a:spcBef>
                          <a:spcPts val="1200"/>
                        </a:spcBef>
                      </a:pPr>
                      <a:r>
                        <a:rPr lang="en-CA" sz="2000"/>
                        <a:t>Tenure Review</a:t>
                      </a:r>
                    </a:p>
                  </a:txBody>
                  <a:tcPr anchor="ctr"/>
                </a:tc>
                <a:extLst>
                  <a:ext uri="{0D108BD9-81ED-4DB2-BD59-A6C34878D82A}">
                    <a16:rowId xmlns:a16="http://schemas.microsoft.com/office/drawing/2014/main" val="660120935"/>
                  </a:ext>
                </a:extLst>
              </a:tr>
              <a:tr h="541757">
                <a:tc>
                  <a:txBody>
                    <a:bodyPr/>
                    <a:lstStyle/>
                    <a:p>
                      <a:pPr marL="108000" algn="ctr">
                        <a:spcBef>
                          <a:spcPts val="1200"/>
                        </a:spcBef>
                      </a:pPr>
                      <a:r>
                        <a:rPr lang="en-CA" sz="2000"/>
                        <a:t>Assistant Professor</a:t>
                      </a:r>
                    </a:p>
                  </a:txBody>
                  <a:tcPr anchor="ctr"/>
                </a:tc>
                <a:tc>
                  <a:txBody>
                    <a:bodyPr/>
                    <a:lstStyle/>
                    <a:p>
                      <a:pPr marL="108000" algn="ctr">
                        <a:spcBef>
                          <a:spcPts val="1200"/>
                        </a:spcBef>
                      </a:pPr>
                      <a:r>
                        <a:rPr lang="en-CA" sz="2000"/>
                        <a:t>Any Year</a:t>
                      </a:r>
                    </a:p>
                  </a:txBody>
                  <a:tcPr anchor="ctr"/>
                </a:tc>
                <a:tc>
                  <a:txBody>
                    <a:bodyPr/>
                    <a:lstStyle/>
                    <a:p>
                      <a:pPr marL="108000" algn="ctr">
                        <a:spcBef>
                          <a:spcPts val="1200"/>
                        </a:spcBef>
                      </a:pPr>
                      <a:r>
                        <a:rPr lang="en-CA" sz="2000"/>
                        <a:t>Year 7</a:t>
                      </a:r>
                    </a:p>
                  </a:txBody>
                  <a:tcPr anchor="ctr"/>
                </a:tc>
                <a:extLst>
                  <a:ext uri="{0D108BD9-81ED-4DB2-BD59-A6C34878D82A}">
                    <a16:rowId xmlns:a16="http://schemas.microsoft.com/office/drawing/2014/main" val="4171874948"/>
                  </a:ext>
                </a:extLst>
              </a:tr>
              <a:tr h="541757">
                <a:tc>
                  <a:txBody>
                    <a:bodyPr/>
                    <a:lstStyle/>
                    <a:p>
                      <a:pPr marL="108000" algn="ctr">
                        <a:spcBef>
                          <a:spcPts val="1200"/>
                        </a:spcBef>
                      </a:pPr>
                      <a:r>
                        <a:rPr lang="en-CA" sz="2000"/>
                        <a:t>Associate Professor</a:t>
                      </a:r>
                    </a:p>
                  </a:txBody>
                  <a:tcPr anchor="ctr"/>
                </a:tc>
                <a:tc>
                  <a:txBody>
                    <a:bodyPr/>
                    <a:lstStyle/>
                    <a:p>
                      <a:pPr marL="108000" algn="ctr">
                        <a:spcBef>
                          <a:spcPts val="1200"/>
                        </a:spcBef>
                      </a:pPr>
                      <a:r>
                        <a:rPr lang="en-CA" sz="2000"/>
                        <a:t>Any Year</a:t>
                      </a:r>
                    </a:p>
                  </a:txBody>
                  <a:tcPr anchor="ctr"/>
                </a:tc>
                <a:tc>
                  <a:txBody>
                    <a:bodyPr/>
                    <a:lstStyle/>
                    <a:p>
                      <a:pPr marL="108000" algn="ctr">
                        <a:spcBef>
                          <a:spcPts val="1200"/>
                        </a:spcBef>
                      </a:pPr>
                      <a:r>
                        <a:rPr lang="en-CA" sz="2000"/>
                        <a:t>Year 5</a:t>
                      </a:r>
                    </a:p>
                  </a:txBody>
                  <a:tcPr anchor="ctr"/>
                </a:tc>
                <a:extLst>
                  <a:ext uri="{0D108BD9-81ED-4DB2-BD59-A6C34878D82A}">
                    <a16:rowId xmlns:a16="http://schemas.microsoft.com/office/drawing/2014/main" val="3342745401"/>
                  </a:ext>
                </a:extLst>
              </a:tr>
              <a:tr h="541757">
                <a:tc>
                  <a:txBody>
                    <a:bodyPr/>
                    <a:lstStyle/>
                    <a:p>
                      <a:pPr marL="108000" algn="ctr">
                        <a:spcBef>
                          <a:spcPts val="1200"/>
                        </a:spcBef>
                      </a:pPr>
                      <a:r>
                        <a:rPr lang="en-CA" sz="2000"/>
                        <a:t>Assistant Professor of Teaching</a:t>
                      </a:r>
                    </a:p>
                  </a:txBody>
                  <a:tcPr anchor="ctr"/>
                </a:tc>
                <a:tc>
                  <a:txBody>
                    <a:bodyPr/>
                    <a:lstStyle/>
                    <a:p>
                      <a:pPr marL="108000" algn="ctr">
                        <a:spcBef>
                          <a:spcPts val="1200"/>
                        </a:spcBef>
                      </a:pPr>
                      <a:r>
                        <a:rPr lang="en-CA" sz="2000"/>
                        <a:t>Any Year</a:t>
                      </a:r>
                    </a:p>
                  </a:txBody>
                  <a:tcPr anchor="ctr"/>
                </a:tc>
                <a:tc>
                  <a:txBody>
                    <a:bodyPr/>
                    <a:lstStyle/>
                    <a:p>
                      <a:pPr marL="108000" algn="ctr">
                        <a:spcBef>
                          <a:spcPts val="1200"/>
                        </a:spcBef>
                      </a:pPr>
                      <a:r>
                        <a:rPr lang="en-CA" sz="2000" dirty="0"/>
                        <a:t>Year 5</a:t>
                      </a:r>
                    </a:p>
                  </a:txBody>
                  <a:tcPr anchor="ctr"/>
                </a:tc>
                <a:extLst>
                  <a:ext uri="{0D108BD9-81ED-4DB2-BD59-A6C34878D82A}">
                    <a16:rowId xmlns:a16="http://schemas.microsoft.com/office/drawing/2014/main" val="356221371"/>
                  </a:ext>
                </a:extLst>
              </a:tr>
            </a:tbl>
          </a:graphicData>
        </a:graphic>
      </p:graphicFrame>
    </p:spTree>
    <p:extLst>
      <p:ext uri="{BB962C8B-B14F-4D97-AF65-F5344CB8AC3E}">
        <p14:creationId xmlns:p14="http://schemas.microsoft.com/office/powerpoint/2010/main" val="3416620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B91DA8A-B3D5-4F22-805F-3E0DF82DBC0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9654FC1-40C8-44C2-A76C-86E01097A9EC}" type="slidenum">
              <a:rPr kumimoji="0" lang="en-US" altLang="en-US" sz="1200" b="0" i="1"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1"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
        <p:nvSpPr>
          <p:cNvPr id="2051" name="Rectangle 2"/>
          <p:cNvSpPr>
            <a:spLocks noGrp="1" noChangeArrowheads="1"/>
          </p:cNvSpPr>
          <p:nvPr>
            <p:ph type="title" idx="4294967295"/>
          </p:nvPr>
        </p:nvSpPr>
        <p:spPr>
          <a:xfrm>
            <a:off x="0" y="304800"/>
            <a:ext cx="9144000" cy="1139825"/>
          </a:xfrm>
        </p:spPr>
        <p:txBody>
          <a:bodyPr>
            <a:normAutofit/>
          </a:bodyPr>
          <a:lstStyle/>
          <a:p>
            <a:pPr eaLnBrk="1" hangingPunct="1"/>
            <a:r>
              <a:rPr lang="en-US" dirty="0">
                <a:latin typeface="Calibri"/>
                <a:cs typeface="Calibri"/>
              </a:rPr>
              <a:t>Optional Reviews</a:t>
            </a:r>
            <a:endParaRPr lang="en-US" sz="3600" dirty="0">
              <a:latin typeface="Calibri"/>
              <a:cs typeface="Calibri"/>
            </a:endParaRPr>
          </a:p>
        </p:txBody>
      </p:sp>
      <p:sp>
        <p:nvSpPr>
          <p:cNvPr id="4" name="TextBox 3">
            <a:extLst>
              <a:ext uri="{FF2B5EF4-FFF2-40B4-BE49-F238E27FC236}">
                <a16:creationId xmlns:a16="http://schemas.microsoft.com/office/drawing/2014/main" id="{7963C5F2-C284-A445-991E-636C8D5213D8}"/>
              </a:ext>
            </a:extLst>
          </p:cNvPr>
          <p:cNvSpPr txBox="1"/>
          <p:nvPr/>
        </p:nvSpPr>
        <p:spPr>
          <a:xfrm>
            <a:off x="795337" y="1444625"/>
            <a:ext cx="8001000" cy="4093428"/>
          </a:xfrm>
          <a:prstGeom prst="rect">
            <a:avLst/>
          </a:prstGeom>
          <a:noFill/>
        </p:spPr>
        <p:txBody>
          <a:bodyPr wrap="square" lIns="91440" tIns="45720" rIns="91440" bIns="45720" rtlCol="0" anchor="t">
            <a:spAutoFit/>
          </a:bodyPr>
          <a:lstStyle/>
          <a:p>
            <a:pPr marL="342900" indent="-342900">
              <a:spcBef>
                <a:spcPts val="0"/>
              </a:spcBef>
              <a:spcAft>
                <a:spcPts val="600"/>
              </a:spcAft>
              <a:buClr>
                <a:srgbClr val="4F81BD">
                  <a:lumMod val="75000"/>
                </a:srgbClr>
              </a:buClr>
              <a:buFont typeface="Wingdings" panose="05000000000000000000" pitchFamily="2" charset="2"/>
              <a:buChar char="§"/>
              <a:defRPr/>
            </a:pPr>
            <a:r>
              <a:rPr kumimoji="0" lang="en-US" sz="2000" b="0" i="0" u="none" strike="noStrike" kern="1200" cap="none" spc="0" normalizeH="0" baseline="0" noProof="0" dirty="0">
                <a:ln>
                  <a:noFill/>
                </a:ln>
                <a:solidFill>
                  <a:srgbClr val="000000"/>
                </a:solidFill>
                <a:effectLst/>
                <a:uLnTx/>
                <a:uFillTx/>
                <a:latin typeface="Calibri"/>
                <a:ea typeface="+mn-ea"/>
                <a:cs typeface="+mn-cs"/>
              </a:rPr>
              <a:t>Tenure and promotion have different standards.</a:t>
            </a:r>
            <a:r>
              <a:rPr lang="en-US" i="0" dirty="0">
                <a:solidFill>
                  <a:srgbClr val="000000"/>
                </a:solidFill>
                <a:latin typeface="Calibri"/>
              </a:rPr>
              <a:t> </a:t>
            </a:r>
            <a:endParaRPr lang="en-US" dirty="0">
              <a:cs typeface="Arial" charset="0"/>
            </a:endParaRPr>
          </a:p>
          <a:p>
            <a:pPr marL="342900" marR="0" lvl="0" indent="-342900" algn="l" defTabSz="914400">
              <a:lnSpc>
                <a:spcPct val="100000"/>
              </a:lnSpc>
              <a:spcBef>
                <a:spcPts val="0"/>
              </a:spcBef>
              <a:spcAft>
                <a:spcPts val="600"/>
              </a:spcAft>
              <a:buClr>
                <a:srgbClr val="376092"/>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000000"/>
                </a:solidFill>
                <a:effectLst/>
                <a:uLnTx/>
                <a:uFillTx/>
                <a:latin typeface="Calibri"/>
                <a:ea typeface="+mn-ea"/>
                <a:cs typeface="+mn-cs"/>
              </a:rPr>
              <a:t>Generally, two simultaneous reviews at level of Assistant Professor/of Teaching</a:t>
            </a:r>
            <a:endParaRPr lang="en-US" dirty="0">
              <a:cs typeface="Arial" charset="0"/>
            </a:endParaRPr>
          </a:p>
          <a:p>
            <a:pPr marL="342900" marR="0" lvl="0" indent="-342900" algn="l" defTabSz="914400" rtl="0" eaLnBrk="1" fontAlgn="base" latinLnBrk="0" hangingPunct="1">
              <a:lnSpc>
                <a:spcPct val="100000"/>
              </a:lnSpc>
              <a:spcBef>
                <a:spcPts val="0"/>
              </a:spcBef>
              <a:spcAft>
                <a:spcPts val="600"/>
              </a:spcAft>
              <a:buClr>
                <a:srgbClr val="4F81BD">
                  <a:lumMod val="75000"/>
                </a:srgbClr>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000000"/>
                </a:solidFill>
                <a:effectLst/>
                <a:uLnTx/>
                <a:uFillTx/>
                <a:latin typeface="Calibri"/>
                <a:ea typeface="+mn-ea"/>
                <a:cs typeface="+mn-cs"/>
              </a:rPr>
              <a:t>Optional review for </a:t>
            </a:r>
            <a:r>
              <a:rPr kumimoji="0" lang="en-US" sz="2000" b="0" i="0" u="sng" strike="noStrike" kern="1200" cap="none" spc="0" normalizeH="0" baseline="0" noProof="0" dirty="0">
                <a:ln>
                  <a:noFill/>
                </a:ln>
                <a:solidFill>
                  <a:srgbClr val="000000"/>
                </a:solidFill>
                <a:effectLst/>
                <a:uLnTx/>
                <a:uFillTx/>
                <a:latin typeface="Calibri"/>
                <a:ea typeface="+mn-ea"/>
                <a:cs typeface="+mn-cs"/>
              </a:rPr>
              <a:t>promotion</a:t>
            </a:r>
            <a:r>
              <a:rPr kumimoji="0" lang="en-US" sz="2000" b="0" i="0" u="none" strike="noStrike" kern="1200" cap="none" spc="0" normalizeH="0" baseline="0" noProof="0" dirty="0">
                <a:ln>
                  <a:noFill/>
                </a:ln>
                <a:solidFill>
                  <a:srgbClr val="000000"/>
                </a:solidFill>
                <a:effectLst/>
                <a:uLnTx/>
                <a:uFillTx/>
                <a:latin typeface="Calibri"/>
                <a:ea typeface="+mn-ea"/>
                <a:cs typeface="+mn-cs"/>
              </a:rPr>
              <a:t> can occur in any year with the agreement of your Head/Director (Note: there are no mandatory reviews for promotion after the Assistant Professor rank)</a:t>
            </a:r>
            <a:endParaRPr lang="en-US" sz="2000" b="0" i="0" u="none" strike="noStrike" kern="1200" cap="none" spc="0" normalizeH="0" baseline="0" noProof="0" dirty="0">
              <a:ln>
                <a:noFill/>
              </a:ln>
              <a:solidFill>
                <a:srgbClr val="000000"/>
              </a:solidFill>
              <a:effectLst/>
              <a:uLnTx/>
              <a:uFillTx/>
              <a:latin typeface="Calibri"/>
              <a:cs typeface="Calibri"/>
            </a:endParaRPr>
          </a:p>
          <a:p>
            <a:pPr marL="342900" marR="0" lvl="0" indent="-342900" algn="l" defTabSz="914400" rtl="0" eaLnBrk="1" fontAlgn="base" latinLnBrk="0" hangingPunct="1">
              <a:lnSpc>
                <a:spcPct val="100000"/>
              </a:lnSpc>
              <a:spcBef>
                <a:spcPts val="0"/>
              </a:spcBef>
              <a:spcAft>
                <a:spcPts val="600"/>
              </a:spcAft>
              <a:buClr>
                <a:srgbClr val="4F81BD">
                  <a:lumMod val="75000"/>
                </a:srgbClr>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000000"/>
                </a:solidFill>
                <a:effectLst/>
                <a:uLnTx/>
                <a:uFillTx/>
                <a:latin typeface="Calibri"/>
                <a:ea typeface="+mn-ea"/>
                <a:cs typeface="+mn-cs"/>
              </a:rPr>
              <a:t>Optional review for </a:t>
            </a:r>
            <a:r>
              <a:rPr kumimoji="0" lang="en-US" sz="2000" b="0" i="0" u="sng" strike="noStrike" kern="1200" cap="none" spc="0" normalizeH="0" baseline="0" noProof="0" dirty="0">
                <a:ln>
                  <a:noFill/>
                </a:ln>
                <a:solidFill>
                  <a:srgbClr val="000000"/>
                </a:solidFill>
                <a:effectLst/>
                <a:uLnTx/>
                <a:uFillTx/>
                <a:latin typeface="Calibri"/>
                <a:ea typeface="+mn-ea"/>
                <a:cs typeface="+mn-cs"/>
              </a:rPr>
              <a:t>tenure (without promotion) at the rank of Associate Professor or Full Professor </a:t>
            </a:r>
            <a:r>
              <a:rPr kumimoji="0" lang="en-US" sz="2000" b="0" i="0" u="none" strike="noStrike" kern="1200" cap="none" spc="0" normalizeH="0" baseline="0" noProof="0" dirty="0">
                <a:ln>
                  <a:noFill/>
                </a:ln>
                <a:solidFill>
                  <a:srgbClr val="000000"/>
                </a:solidFill>
                <a:effectLst/>
                <a:uLnTx/>
                <a:uFillTx/>
                <a:latin typeface="Calibri"/>
                <a:ea typeface="+mn-ea"/>
                <a:cs typeface="+mn-cs"/>
              </a:rPr>
              <a:t>can occur in any year with the agreement of Head/Director</a:t>
            </a:r>
            <a:endParaRPr lang="en-US" sz="2000" b="0" i="0" u="none" strike="noStrike" kern="1200" cap="none" spc="0" normalizeH="0" baseline="0" noProof="0" dirty="0">
              <a:ln>
                <a:noFill/>
              </a:ln>
              <a:solidFill>
                <a:srgbClr val="000000"/>
              </a:solidFill>
              <a:effectLst/>
              <a:uLnTx/>
              <a:uFillTx/>
              <a:latin typeface="Calibri"/>
              <a:cs typeface="Calibri"/>
            </a:endParaRPr>
          </a:p>
          <a:p>
            <a:pPr marL="342900" marR="0" lvl="0" indent="-342900" algn="l" defTabSz="914400" rtl="0" eaLnBrk="1" fontAlgn="base" latinLnBrk="0" hangingPunct="1">
              <a:lnSpc>
                <a:spcPct val="100000"/>
              </a:lnSpc>
              <a:spcBef>
                <a:spcPts val="0"/>
              </a:spcBef>
              <a:spcAft>
                <a:spcPts val="600"/>
              </a:spcAft>
              <a:buClr>
                <a:srgbClr val="4F81BD">
                  <a:lumMod val="75000"/>
                </a:srgbClr>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000000"/>
                </a:solidFill>
                <a:effectLst/>
                <a:uLnTx/>
                <a:uFillTx/>
                <a:latin typeface="Calibri"/>
                <a:ea typeface="+mn-ea"/>
                <a:cs typeface="+mn-cs"/>
              </a:rPr>
              <a:t>Assistant Professor/of Teaching cannot be reviewed early for tenure , but if promoted to Associate Professor in optional review, tenure is automatic</a:t>
            </a:r>
            <a:endParaRPr lang="en-US" sz="2000" b="0" i="0" u="none" strike="noStrike" kern="1200" cap="none" spc="0" normalizeH="0" baseline="0" noProof="0" dirty="0">
              <a:ln>
                <a:noFill/>
              </a:ln>
              <a:solidFill>
                <a:srgbClr val="000000"/>
              </a:solidFill>
              <a:effectLst/>
              <a:uLnTx/>
              <a:uFillTx/>
              <a:latin typeface="Calibri"/>
              <a:cs typeface="Calibri"/>
            </a:endParaRPr>
          </a:p>
        </p:txBody>
      </p:sp>
    </p:spTree>
    <p:extLst>
      <p:ext uri="{BB962C8B-B14F-4D97-AF65-F5344CB8AC3E}">
        <p14:creationId xmlns:p14="http://schemas.microsoft.com/office/powerpoint/2010/main" val="3893019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37CE1A-C2BC-584D-87B8-EC8CADA4577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A151EE5-3B9D-40F0-B49F-94D42666517E}" type="slidenum">
              <a:rPr kumimoji="0" lang="en-CA" sz="1200" b="0" i="1"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CA" sz="1200" b="0" i="1"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
        <p:nvSpPr>
          <p:cNvPr id="3" name="Rectangle 2">
            <a:extLst>
              <a:ext uri="{FF2B5EF4-FFF2-40B4-BE49-F238E27FC236}">
                <a16:creationId xmlns:a16="http://schemas.microsoft.com/office/drawing/2014/main" id="{C0470512-FAE5-EF42-B5A8-5771E9D96284}"/>
              </a:ext>
            </a:extLst>
          </p:cNvPr>
          <p:cNvSpPr txBox="1">
            <a:spLocks noChangeArrowheads="1"/>
          </p:cNvSpPr>
          <p:nvPr/>
        </p:nvSpPr>
        <p:spPr>
          <a:xfrm>
            <a:off x="0" y="304800"/>
            <a:ext cx="9144000" cy="113982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a:ln>
                  <a:noFill/>
                </a:ln>
                <a:solidFill>
                  <a:srgbClr val="1F497D"/>
                </a:solidFill>
                <a:effectLst/>
                <a:uLnTx/>
                <a:uFillTx/>
                <a:latin typeface="Calibri" panose="020F0502020204030204" pitchFamily="34" charset="0"/>
                <a:ea typeface="+mj-ea"/>
                <a:cs typeface="+mj-cs"/>
              </a:rPr>
              <a:t>Stopping the Process</a:t>
            </a:r>
          </a:p>
        </p:txBody>
      </p:sp>
      <p:sp>
        <p:nvSpPr>
          <p:cNvPr id="4" name="TextBox 3">
            <a:extLst>
              <a:ext uri="{FF2B5EF4-FFF2-40B4-BE49-F238E27FC236}">
                <a16:creationId xmlns:a16="http://schemas.microsoft.com/office/drawing/2014/main" id="{A2385D95-8C26-6541-BC9F-D061CC34D0DA}"/>
              </a:ext>
            </a:extLst>
          </p:cNvPr>
          <p:cNvSpPr txBox="1"/>
          <p:nvPr/>
        </p:nvSpPr>
        <p:spPr>
          <a:xfrm>
            <a:off x="715154" y="1444625"/>
            <a:ext cx="8047846" cy="4031873"/>
          </a:xfrm>
          <a:prstGeom prst="rect">
            <a:avLst/>
          </a:prstGeom>
          <a:noFill/>
        </p:spPr>
        <p:txBody>
          <a:bodyPr wrap="square" rtlCol="0">
            <a:spAutoFit/>
          </a:bodyPr>
          <a:lstStyle/>
          <a:p>
            <a:pPr marL="342900" marR="0" lvl="0" indent="-342900" algn="l" defTabSz="914400" rtl="0" eaLnBrk="1" fontAlgn="base" latinLnBrk="0" hangingPunct="1">
              <a:lnSpc>
                <a:spcPct val="100000"/>
              </a:lnSpc>
              <a:spcBef>
                <a:spcPct val="0"/>
              </a:spcBef>
              <a:spcAft>
                <a:spcPct val="0"/>
              </a:spcAft>
              <a:buClr>
                <a:srgbClr val="4F81BD">
                  <a:lumMod val="75000"/>
                </a:srgbClr>
              </a:buClr>
              <a:buSzTx/>
              <a:buFont typeface="Wingdings" panose="05000000000000000000" pitchFamily="2" charset="2"/>
              <a:buChar char="§"/>
              <a:tabLst/>
              <a:defRPr/>
            </a:pPr>
            <a:r>
              <a:rPr kumimoji="0" lang="en-US" sz="2200" b="0" i="0" u="none" strike="noStrike" kern="1200" cap="none" spc="0" normalizeH="0" baseline="0" noProof="0">
                <a:ln>
                  <a:noFill/>
                </a:ln>
                <a:solidFill>
                  <a:srgbClr val="000000"/>
                </a:solidFill>
                <a:effectLst/>
                <a:uLnTx/>
                <a:uFillTx/>
                <a:latin typeface="Calibri"/>
                <a:ea typeface="+mn-ea"/>
                <a:cs typeface="+mn-cs"/>
              </a:rPr>
              <a:t>Mandatory reviews for tenure and promotion cannot be stopped</a:t>
            </a:r>
          </a:p>
          <a:p>
            <a:pPr marL="342900" marR="0" lvl="0" indent="-342900" algn="l" defTabSz="914400" rtl="0" eaLnBrk="1" fontAlgn="base" latinLnBrk="0" hangingPunct="1">
              <a:lnSpc>
                <a:spcPct val="100000"/>
              </a:lnSpc>
              <a:spcBef>
                <a:spcPct val="0"/>
              </a:spcBef>
              <a:spcAft>
                <a:spcPct val="0"/>
              </a:spcAft>
              <a:buClr>
                <a:srgbClr val="4F81BD">
                  <a:lumMod val="75000"/>
                </a:srgbClr>
              </a:buClr>
              <a:buSzTx/>
              <a:buFont typeface="Wingdings" panose="05000000000000000000" pitchFamily="2" charset="2"/>
              <a:buChar char="§"/>
              <a:tabLst/>
              <a:defRPr/>
            </a:pPr>
            <a:endParaRPr kumimoji="0" lang="en-US" sz="2200" b="0" i="0" u="none" strike="noStrike" kern="1200" cap="none" spc="0" normalizeH="0" baseline="0" noProof="0">
              <a:ln>
                <a:noFill/>
              </a:ln>
              <a:solidFill>
                <a:srgbClr val="000000"/>
              </a:solidFill>
              <a:effectLst/>
              <a:uLnTx/>
              <a:uFillTx/>
              <a:latin typeface="Calibri"/>
              <a:ea typeface="+mn-ea"/>
              <a:cs typeface="+mn-cs"/>
            </a:endParaRPr>
          </a:p>
          <a:p>
            <a:pPr marL="342900" marR="0" lvl="0" indent="-342900" algn="l" defTabSz="914400" rtl="0" eaLnBrk="1" fontAlgn="base" latinLnBrk="0" hangingPunct="1">
              <a:lnSpc>
                <a:spcPct val="100000"/>
              </a:lnSpc>
              <a:spcBef>
                <a:spcPct val="0"/>
              </a:spcBef>
              <a:spcAft>
                <a:spcPct val="0"/>
              </a:spcAft>
              <a:buClr>
                <a:srgbClr val="4F81BD">
                  <a:lumMod val="75000"/>
                </a:srgbClr>
              </a:buClr>
              <a:buSzTx/>
              <a:buFont typeface="Wingdings" panose="05000000000000000000" pitchFamily="2" charset="2"/>
              <a:buChar char="§"/>
              <a:tabLst/>
              <a:defRPr/>
            </a:pPr>
            <a:r>
              <a:rPr kumimoji="0" lang="en-US" sz="2200" b="0" i="0" u="none" strike="noStrike" kern="1200" cap="none" spc="0" normalizeH="0" baseline="0" noProof="0">
                <a:ln>
                  <a:noFill/>
                </a:ln>
                <a:solidFill>
                  <a:srgbClr val="000000"/>
                </a:solidFill>
                <a:effectLst/>
                <a:uLnTx/>
                <a:uFillTx/>
                <a:latin typeface="Calibri"/>
                <a:ea typeface="+mn-ea"/>
                <a:cs typeface="+mn-cs"/>
              </a:rPr>
              <a:t>Optional reviews may be stopped by the University or the Candidate at any point up to the President’s decision</a:t>
            </a:r>
          </a:p>
          <a:p>
            <a:pPr marL="800100" marR="0" lvl="1" indent="-342900" algn="l" defTabSz="914400" rtl="0" eaLnBrk="1" fontAlgn="base" latinLnBrk="0" hangingPunct="1">
              <a:lnSpc>
                <a:spcPct val="100000"/>
              </a:lnSpc>
              <a:spcBef>
                <a:spcPct val="0"/>
              </a:spcBef>
              <a:spcAft>
                <a:spcPct val="0"/>
              </a:spcAft>
              <a:buClr>
                <a:srgbClr val="4F81BD">
                  <a:lumMod val="60000"/>
                  <a:lumOff val="40000"/>
                </a:srgbClr>
              </a:buClr>
              <a:buSzTx/>
              <a:buFont typeface="Wingdings" panose="05000000000000000000" pitchFamily="2" charset="2"/>
              <a:buChar char="§"/>
              <a:tabLst/>
              <a:defRPr/>
            </a:pPr>
            <a:r>
              <a:rPr kumimoji="0" lang="en-US" sz="2200" b="0" i="0" u="none" strike="noStrike" kern="1200" cap="none" spc="0" normalizeH="0" baseline="0" noProof="0">
                <a:ln>
                  <a:noFill/>
                </a:ln>
                <a:solidFill>
                  <a:srgbClr val="000000"/>
                </a:solidFill>
                <a:effectLst/>
                <a:uLnTx/>
                <a:uFillTx/>
                <a:latin typeface="Calibri"/>
                <a:ea typeface="+mn-ea"/>
                <a:cs typeface="+mn-cs"/>
              </a:rPr>
              <a:t>Except… only the candidate can stop a review the year after 	reappointment</a:t>
            </a:r>
          </a:p>
          <a:p>
            <a:pPr marL="342900" marR="0" lvl="0" indent="-342900" algn="l" defTabSz="914400" rtl="0" eaLnBrk="1" fontAlgn="base" latinLnBrk="0" hangingPunct="1">
              <a:lnSpc>
                <a:spcPct val="100000"/>
              </a:lnSpc>
              <a:spcBef>
                <a:spcPct val="0"/>
              </a:spcBef>
              <a:spcAft>
                <a:spcPct val="0"/>
              </a:spcAft>
              <a:buClr>
                <a:srgbClr val="4F81BD">
                  <a:lumMod val="75000"/>
                </a:srgbClr>
              </a:buClr>
              <a:buSzTx/>
              <a:buFont typeface="Wingdings" panose="05000000000000000000" pitchFamily="2" charset="2"/>
              <a:buChar char="§"/>
              <a:tabLst/>
              <a:defRPr/>
            </a:pPr>
            <a:endParaRPr kumimoji="0" lang="en-US" sz="2200" b="0" i="0" u="none" strike="noStrike" kern="1200" cap="none" spc="0" normalizeH="0" baseline="0" noProof="0">
              <a:ln>
                <a:noFill/>
              </a:ln>
              <a:solidFill>
                <a:srgbClr val="000000"/>
              </a:solidFill>
              <a:effectLst/>
              <a:uLnTx/>
              <a:uFillTx/>
              <a:latin typeface="Calibri"/>
              <a:ea typeface="+mn-ea"/>
              <a:cs typeface="+mn-cs"/>
            </a:endParaRPr>
          </a:p>
          <a:p>
            <a:pPr marL="342900" marR="0" lvl="0" indent="-342900" algn="l" defTabSz="914400" rtl="0" eaLnBrk="1" fontAlgn="base" latinLnBrk="0" hangingPunct="1">
              <a:lnSpc>
                <a:spcPct val="100000"/>
              </a:lnSpc>
              <a:spcBef>
                <a:spcPct val="0"/>
              </a:spcBef>
              <a:spcAft>
                <a:spcPct val="0"/>
              </a:spcAft>
              <a:buClr>
                <a:srgbClr val="4F81BD">
                  <a:lumMod val="75000"/>
                </a:srgbClr>
              </a:buClr>
              <a:buSzTx/>
              <a:buFont typeface="Wingdings" panose="05000000000000000000" pitchFamily="2" charset="2"/>
              <a:buChar char="§"/>
              <a:tabLst/>
              <a:defRPr/>
            </a:pPr>
            <a:r>
              <a:rPr kumimoji="0" lang="en-US" sz="2200" b="0" i="0" u="none" strike="noStrike" kern="1200" cap="none" spc="0" normalizeH="0" baseline="0" noProof="0">
                <a:ln>
                  <a:noFill/>
                </a:ln>
                <a:solidFill>
                  <a:srgbClr val="000000"/>
                </a:solidFill>
                <a:effectLst/>
                <a:uLnTx/>
                <a:uFillTx/>
                <a:latin typeface="Calibri"/>
                <a:ea typeface="+mn-ea"/>
                <a:cs typeface="+mn-cs"/>
              </a:rPr>
              <a:t>If a process is stopped by the University:</a:t>
            </a:r>
          </a:p>
          <a:p>
            <a:pPr marL="800100" marR="0" lvl="1" indent="-342900" algn="l" defTabSz="914400" rtl="0" eaLnBrk="1" fontAlgn="base" latinLnBrk="0" hangingPunct="1">
              <a:lnSpc>
                <a:spcPct val="100000"/>
              </a:lnSpc>
              <a:spcBef>
                <a:spcPct val="0"/>
              </a:spcBef>
              <a:spcAft>
                <a:spcPct val="0"/>
              </a:spcAft>
              <a:buClr>
                <a:srgbClr val="4F81BD">
                  <a:lumMod val="60000"/>
                  <a:lumOff val="40000"/>
                </a:srgbClr>
              </a:buClr>
              <a:buSzTx/>
              <a:buFont typeface="Wingdings" panose="05000000000000000000" pitchFamily="2" charset="2"/>
              <a:buChar char="§"/>
              <a:tabLst/>
              <a:defRPr/>
            </a:pPr>
            <a:r>
              <a:rPr kumimoji="0" lang="en-US" sz="2200" b="0" i="0" u="none" strike="noStrike" kern="1200" cap="none" spc="0" normalizeH="0" baseline="0" noProof="0">
                <a:ln>
                  <a:noFill/>
                </a:ln>
                <a:solidFill>
                  <a:srgbClr val="000000"/>
                </a:solidFill>
                <a:effectLst/>
                <a:uLnTx/>
                <a:uFillTx/>
                <a:latin typeface="Calibri"/>
                <a:ea typeface="+mn-ea"/>
                <a:cs typeface="+mn-cs"/>
              </a:rPr>
              <a:t>Candidate must wait 2 years from the date of submission before going up again</a:t>
            </a:r>
          </a:p>
          <a:p>
            <a:pPr marL="800100" marR="0" lvl="1" indent="-342900" algn="l" defTabSz="914400" rtl="0" eaLnBrk="1" fontAlgn="base" latinLnBrk="0" hangingPunct="1">
              <a:lnSpc>
                <a:spcPct val="100000"/>
              </a:lnSpc>
              <a:spcBef>
                <a:spcPct val="0"/>
              </a:spcBef>
              <a:spcAft>
                <a:spcPct val="0"/>
              </a:spcAft>
              <a:buClr>
                <a:srgbClr val="4F81BD">
                  <a:lumMod val="60000"/>
                  <a:lumOff val="40000"/>
                </a:srgbClr>
              </a:buClr>
              <a:buSzTx/>
              <a:buFont typeface="Wingdings" panose="05000000000000000000" pitchFamily="2" charset="2"/>
              <a:buChar char="§"/>
              <a:tabLst/>
              <a:defRPr/>
            </a:pPr>
            <a:r>
              <a:rPr kumimoji="0" lang="en-US" sz="2200" b="0" i="0" u="none" strike="noStrike" kern="1200" cap="none" spc="0" normalizeH="0" baseline="0" noProof="0">
                <a:ln>
                  <a:noFill/>
                </a:ln>
                <a:solidFill>
                  <a:srgbClr val="000000"/>
                </a:solidFill>
                <a:effectLst/>
                <a:uLnTx/>
                <a:uFillTx/>
                <a:latin typeface="Calibri"/>
                <a:ea typeface="+mn-ea"/>
                <a:cs typeface="+mn-cs"/>
              </a:rPr>
              <a:t>Only the candidate can stop the next review</a:t>
            </a:r>
            <a:endParaRPr kumimoji="0" lang="en-US" sz="2000" b="0" i="0" u="none" strike="noStrike" kern="1200" cap="none" spc="0" normalizeH="0" baseline="0" noProof="0">
              <a:ln>
                <a:noFill/>
              </a:ln>
              <a:solidFill>
                <a:srgbClr val="000000"/>
              </a:solidFill>
              <a:effectLst/>
              <a:uLnTx/>
              <a:uFillTx/>
              <a:latin typeface="Calibri"/>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53416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CF8A2F66-A4CC-4556-87C9-80E6ABD1213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4A2A61F4-C49E-4655-89F2-64B9779AD683}" type="slidenum">
              <a:rPr kumimoji="0" lang="en-US" altLang="en-US" sz="1200" b="0" i="1"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1"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
        <p:nvSpPr>
          <p:cNvPr id="2" name="Title 1"/>
          <p:cNvSpPr>
            <a:spLocks noGrp="1"/>
          </p:cNvSpPr>
          <p:nvPr>
            <p:ph type="title" idx="4294967295"/>
          </p:nvPr>
        </p:nvSpPr>
        <p:spPr>
          <a:xfrm>
            <a:off x="0" y="277813"/>
            <a:ext cx="9144000" cy="1139825"/>
          </a:xfrm>
        </p:spPr>
        <p:txBody>
          <a:bodyPr>
            <a:normAutofit fontScale="90000"/>
          </a:bodyPr>
          <a:lstStyle/>
          <a:p>
            <a:r>
              <a:rPr lang="en-US" sz="4000"/>
              <a:t>Optional Review Decisions</a:t>
            </a:r>
            <a:br>
              <a:rPr lang="en-US" sz="4000"/>
            </a:br>
            <a:r>
              <a:rPr lang="en-US" sz="4000"/>
              <a:t>What happens next…</a:t>
            </a:r>
            <a:endParaRPr lang="en-CA" sz="4000"/>
          </a:p>
        </p:txBody>
      </p:sp>
      <p:graphicFrame>
        <p:nvGraphicFramePr>
          <p:cNvPr id="5" name="Table Placeholder 4"/>
          <p:cNvGraphicFramePr>
            <a:graphicFrameLocks noGrp="1"/>
          </p:cNvGraphicFramePr>
          <p:nvPr>
            <p:ph type="tbl" idx="4294967295"/>
            <p:extLst>
              <p:ext uri="{D42A27DB-BD31-4B8C-83A1-F6EECF244321}">
                <p14:modId xmlns:p14="http://schemas.microsoft.com/office/powerpoint/2010/main" val="2849075133"/>
              </p:ext>
            </p:extLst>
          </p:nvPr>
        </p:nvGraphicFramePr>
        <p:xfrm>
          <a:off x="835152" y="1512785"/>
          <a:ext cx="7620000" cy="4558171"/>
        </p:xfrm>
        <a:graphic>
          <a:graphicData uri="http://schemas.openxmlformats.org/drawingml/2006/table">
            <a:tbl>
              <a:tblPr firstRow="1" bandRow="1">
                <a:tableStyleId>{5C22544A-7EE6-4342-B048-85BDC9FD1C3A}</a:tableStyleId>
              </a:tblPr>
              <a:tblGrid>
                <a:gridCol w="7620000">
                  <a:extLst>
                    <a:ext uri="{9D8B030D-6E8A-4147-A177-3AD203B41FA5}">
                      <a16:colId xmlns:a16="http://schemas.microsoft.com/office/drawing/2014/main" val="3792598019"/>
                    </a:ext>
                  </a:extLst>
                </a:gridCol>
              </a:tblGrid>
              <a:tr h="3004679">
                <a:tc>
                  <a:txBody>
                    <a:bodyPr/>
                    <a:lstStyle/>
                    <a:p>
                      <a:pPr marL="342900" indent="-342900">
                        <a:buClr>
                          <a:schemeClr val="accent1">
                            <a:lumMod val="75000"/>
                          </a:schemeClr>
                        </a:buClr>
                        <a:buFont typeface="Wingdings" panose="05000000000000000000" pitchFamily="2" charset="2"/>
                        <a:buChar char="§"/>
                      </a:pPr>
                      <a:r>
                        <a:rPr lang="en-CA" sz="2200" b="0" baseline="0" dirty="0">
                          <a:solidFill>
                            <a:schemeClr val="tx1"/>
                          </a:solidFill>
                        </a:rPr>
                        <a:t>Optional reviews for promotion (Assistant/Associate)</a:t>
                      </a:r>
                    </a:p>
                    <a:p>
                      <a:pPr marL="800100" lvl="1" indent="-342900">
                        <a:buClr>
                          <a:schemeClr val="accent1">
                            <a:lumMod val="60000"/>
                            <a:lumOff val="40000"/>
                          </a:schemeClr>
                        </a:buClr>
                        <a:buFont typeface="Wingdings" panose="05000000000000000000" pitchFamily="2" charset="2"/>
                        <a:buChar char="§"/>
                      </a:pPr>
                      <a:r>
                        <a:rPr lang="en-CA" sz="2200" b="1" baseline="0" dirty="0">
                          <a:solidFill>
                            <a:schemeClr val="tx1"/>
                          </a:solidFill>
                        </a:rPr>
                        <a:t>Successful</a:t>
                      </a:r>
                      <a:r>
                        <a:rPr lang="en-CA" sz="2200" b="0" baseline="0" dirty="0">
                          <a:solidFill>
                            <a:schemeClr val="tx1"/>
                          </a:solidFill>
                        </a:rPr>
                        <a:t>: Promotion granted (+tenure for Assistant Professors)</a:t>
                      </a:r>
                    </a:p>
                    <a:p>
                      <a:pPr marL="800100" lvl="1" indent="-342900">
                        <a:buClr>
                          <a:schemeClr val="accent1">
                            <a:lumMod val="60000"/>
                            <a:lumOff val="40000"/>
                          </a:schemeClr>
                        </a:buClr>
                        <a:buFont typeface="Wingdings" panose="05000000000000000000" pitchFamily="2" charset="2"/>
                        <a:buChar char="§"/>
                      </a:pPr>
                      <a:r>
                        <a:rPr lang="en-CA" sz="2200" b="1" baseline="0" dirty="0">
                          <a:solidFill>
                            <a:schemeClr val="tx1"/>
                          </a:solidFill>
                        </a:rPr>
                        <a:t>Not successful</a:t>
                      </a:r>
                      <a:r>
                        <a:rPr lang="en-CA" sz="2200" b="0" baseline="0" dirty="0">
                          <a:solidFill>
                            <a:schemeClr val="tx1"/>
                          </a:solidFill>
                        </a:rPr>
                        <a:t>: Tenured candidates must wait 3 years from time of submission to apply again. </a:t>
                      </a:r>
                      <a:r>
                        <a:rPr lang="en-US" sz="2200" b="0" baseline="0" dirty="0">
                          <a:solidFill>
                            <a:schemeClr val="tx1"/>
                          </a:solidFill>
                        </a:rPr>
                        <a:t>Pre-tenure  candidates can be reviewed for promotion in any year with the consent of the Head and the candidate.</a:t>
                      </a:r>
                      <a:r>
                        <a:rPr lang="en-CA" sz="2200" b="0" baseline="0" dirty="0">
                          <a:solidFill>
                            <a:schemeClr val="tx1"/>
                          </a:solidFill>
                        </a:rPr>
                        <a:t>  </a:t>
                      </a:r>
                    </a:p>
                    <a:p>
                      <a:pPr marL="342900" indent="-342900">
                        <a:buClr>
                          <a:schemeClr val="accent1">
                            <a:lumMod val="75000"/>
                          </a:schemeClr>
                        </a:buClr>
                        <a:buFont typeface="Wingdings" panose="05000000000000000000" pitchFamily="2" charset="2"/>
                        <a:buChar char="§"/>
                      </a:pPr>
                      <a:endParaRPr lang="en-CA" sz="2200" b="0" baseline="0" dirty="0">
                        <a:solidFill>
                          <a:schemeClr val="tx1"/>
                        </a:solidFill>
                      </a:endParaRPr>
                    </a:p>
                    <a:p>
                      <a:pPr marL="342900" indent="-342900">
                        <a:buClr>
                          <a:schemeClr val="accent1">
                            <a:lumMod val="75000"/>
                          </a:schemeClr>
                        </a:buClr>
                        <a:buFont typeface="Wingdings" panose="05000000000000000000" pitchFamily="2" charset="2"/>
                        <a:buChar char="§"/>
                      </a:pPr>
                      <a:r>
                        <a:rPr lang="en-CA" sz="2200" b="0" dirty="0">
                          <a:solidFill>
                            <a:schemeClr val="tx1"/>
                          </a:solidFill>
                        </a:rPr>
                        <a:t>Optional reviews for tenure (Associate/Full Professors)</a:t>
                      </a:r>
                    </a:p>
                    <a:p>
                      <a:pPr marL="800100" lvl="1" indent="-342900">
                        <a:buClr>
                          <a:schemeClr val="accent1">
                            <a:lumMod val="60000"/>
                            <a:lumOff val="40000"/>
                          </a:schemeClr>
                        </a:buClr>
                        <a:buFont typeface="Wingdings" panose="05000000000000000000" pitchFamily="2" charset="2"/>
                        <a:buChar char="§"/>
                      </a:pPr>
                      <a:r>
                        <a:rPr lang="en-CA" sz="2200" b="1" dirty="0">
                          <a:solidFill>
                            <a:schemeClr val="tx1"/>
                          </a:solidFill>
                        </a:rPr>
                        <a:t>Successful</a:t>
                      </a:r>
                      <a:r>
                        <a:rPr lang="en-CA" sz="2200" b="0" dirty="0">
                          <a:solidFill>
                            <a:schemeClr val="tx1"/>
                          </a:solidFill>
                        </a:rPr>
                        <a:t>: Tenure granted at current rank</a:t>
                      </a:r>
                    </a:p>
                    <a:p>
                      <a:pPr marL="800100" lvl="1" indent="-342900">
                        <a:buClr>
                          <a:schemeClr val="accent1">
                            <a:lumMod val="60000"/>
                            <a:lumOff val="40000"/>
                          </a:schemeClr>
                        </a:buClr>
                        <a:buFont typeface="Wingdings" panose="05000000000000000000" pitchFamily="2" charset="2"/>
                        <a:buChar char="§"/>
                      </a:pPr>
                      <a:r>
                        <a:rPr lang="en-CA" sz="2200" b="1" dirty="0">
                          <a:solidFill>
                            <a:schemeClr val="tx1"/>
                          </a:solidFill>
                        </a:rPr>
                        <a:t>Not successful</a:t>
                      </a:r>
                      <a:r>
                        <a:rPr lang="en-CA" sz="2200" b="0" dirty="0">
                          <a:solidFill>
                            <a:schemeClr val="tx1"/>
                          </a:solidFill>
                        </a:rPr>
                        <a:t>: Terminal year</a:t>
                      </a:r>
                    </a:p>
                  </a:txBody>
                  <a:tcPr>
                    <a:noFill/>
                  </a:tcPr>
                </a:tc>
                <a:extLst>
                  <a:ext uri="{0D108BD9-81ED-4DB2-BD59-A6C34878D82A}">
                    <a16:rowId xmlns:a16="http://schemas.microsoft.com/office/drawing/2014/main" val="462056579"/>
                  </a:ext>
                </a:extLst>
              </a:tr>
              <a:tr h="778651">
                <a:tc>
                  <a:txBody>
                    <a:bodyPr/>
                    <a:lstStyle/>
                    <a:p>
                      <a:endParaRPr lang="en-CA">
                        <a:solidFill>
                          <a:schemeClr val="tx1"/>
                        </a:solidFill>
                      </a:endParaRPr>
                    </a:p>
                    <a:p>
                      <a:endParaRPr lang="en-CA">
                        <a:solidFill>
                          <a:schemeClr val="tx1"/>
                        </a:solidFill>
                      </a:endParaRPr>
                    </a:p>
                  </a:txBody>
                  <a:tcPr>
                    <a:noFill/>
                  </a:tcPr>
                </a:tc>
                <a:extLst>
                  <a:ext uri="{0D108BD9-81ED-4DB2-BD59-A6C34878D82A}">
                    <a16:rowId xmlns:a16="http://schemas.microsoft.com/office/drawing/2014/main" val="3058237145"/>
                  </a:ext>
                </a:extLst>
              </a:tr>
            </a:tbl>
          </a:graphicData>
        </a:graphic>
      </p:graphicFrame>
    </p:spTree>
    <p:extLst>
      <p:ext uri="{BB962C8B-B14F-4D97-AF65-F5344CB8AC3E}">
        <p14:creationId xmlns:p14="http://schemas.microsoft.com/office/powerpoint/2010/main" val="1351548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105542E-3496-4778-B2ED-A417227128E9}"/>
              </a:ext>
            </a:extLst>
          </p:cNvPr>
          <p:cNvSpPr>
            <a:spLocks noGrp="1"/>
          </p:cNvSpPr>
          <p:nvPr>
            <p:ph type="sldNum" sz="quarter" idx="12"/>
          </p:nvPr>
        </p:nvSpPr>
        <p:spPr/>
        <p:txBody>
          <a:bodyPr/>
          <a:lstStyle/>
          <a:p>
            <a:pPr>
              <a:defRPr/>
            </a:pPr>
            <a:fld id="{4A2A61F4-C49E-4655-89F2-64B9779AD683}" type="slidenum">
              <a:rPr lang="en-US" altLang="en-US" smtClean="0"/>
              <a:pPr>
                <a:defRPr/>
              </a:pPr>
              <a:t>15</a:t>
            </a:fld>
            <a:endParaRPr lang="en-US" altLang="en-US"/>
          </a:p>
        </p:txBody>
      </p:sp>
      <p:sp>
        <p:nvSpPr>
          <p:cNvPr id="14338" name="Rectangle 2"/>
          <p:cNvSpPr>
            <a:spLocks noGrp="1" noChangeArrowheads="1"/>
          </p:cNvSpPr>
          <p:nvPr>
            <p:ph type="title" idx="4294967295"/>
          </p:nvPr>
        </p:nvSpPr>
        <p:spPr>
          <a:xfrm>
            <a:off x="0" y="357187"/>
            <a:ext cx="9144000" cy="785813"/>
          </a:xfrm>
        </p:spPr>
        <p:txBody>
          <a:bodyPr>
            <a:normAutofit fontScale="90000"/>
          </a:bodyPr>
          <a:lstStyle/>
          <a:p>
            <a:pPr eaLnBrk="1" hangingPunct="1"/>
            <a:r>
              <a:rPr lang="en-US" sz="3600" dirty="0"/>
              <a:t>Head’s Meeting</a:t>
            </a:r>
            <a:br>
              <a:rPr lang="en-US" sz="3600" dirty="0"/>
            </a:br>
            <a:r>
              <a:rPr lang="en-US" sz="3600" dirty="0"/>
              <a:t>(5.02 Meetin</a:t>
            </a:r>
            <a:r>
              <a:rPr lang="en-US" dirty="0"/>
              <a:t>g)</a:t>
            </a:r>
            <a:endParaRPr lang="en-US" sz="3600" dirty="0"/>
          </a:p>
        </p:txBody>
      </p:sp>
      <p:sp>
        <p:nvSpPr>
          <p:cNvPr id="323587" name="Text Box 3"/>
          <p:cNvSpPr txBox="1">
            <a:spLocks noChangeArrowheads="1"/>
          </p:cNvSpPr>
          <p:nvPr/>
        </p:nvSpPr>
        <p:spPr bwMode="auto">
          <a:xfrm>
            <a:off x="920303" y="1539025"/>
            <a:ext cx="7239000" cy="2462213"/>
          </a:xfrm>
          <a:prstGeom prst="rect">
            <a:avLst/>
          </a:prstGeom>
          <a:noFill/>
          <a:ln w="9525">
            <a:noFill/>
            <a:miter lim="800000"/>
            <a:headEnd/>
            <a:tailEnd/>
          </a:ln>
        </p:spPr>
        <p:txBody>
          <a:bodyPr lIns="91440" tIns="45720" rIns="91440" bIns="45720" anchor="t">
            <a:spAutoFit/>
          </a:bodyPr>
          <a:lstStyle/>
          <a:p>
            <a:pPr marL="457200" indent="-457200" eaLnBrk="0" hangingPunct="0">
              <a:spcBef>
                <a:spcPct val="50000"/>
              </a:spcBef>
              <a:buClr>
                <a:schemeClr val="tx1"/>
              </a:buClr>
              <a:buFont typeface="Wingdings" panose="05000000000000000000" pitchFamily="2" charset="2"/>
              <a:buChar char="§"/>
              <a:defRPr/>
            </a:pPr>
            <a:r>
              <a:rPr lang="en-US" sz="2800" i="0" dirty="0">
                <a:latin typeface="+mn-lt"/>
              </a:rPr>
              <a:t>The Head/Director must meet with all pre-tenure faculty annually (before June 30th). </a:t>
            </a:r>
            <a:endParaRPr lang="en-US" sz="2800" i="0" dirty="0">
              <a:latin typeface="+mn-lt"/>
              <a:cs typeface="Calibri"/>
            </a:endParaRPr>
          </a:p>
          <a:p>
            <a:pPr marL="457200" indent="-457200" eaLnBrk="0" hangingPunct="0">
              <a:spcBef>
                <a:spcPct val="50000"/>
              </a:spcBef>
              <a:buClr>
                <a:schemeClr val="tx1"/>
              </a:buClr>
              <a:buFont typeface="Wingdings" panose="05000000000000000000" pitchFamily="2" charset="2"/>
              <a:buChar char="§"/>
              <a:defRPr/>
            </a:pPr>
            <a:r>
              <a:rPr lang="en-US" sz="2800" i="0" dirty="0">
                <a:latin typeface="+mn-lt"/>
              </a:rPr>
              <a:t>For tenured faculty, we encourage annual meetings or, at minimum, at least in the 2 years prior to a promotion review.</a:t>
            </a:r>
            <a:endParaRPr lang="en-US" sz="2800" i="0" dirty="0">
              <a:latin typeface="+mn-lt"/>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B450ED2-6B33-4B45-9662-0389B274809D}"/>
              </a:ext>
            </a:extLst>
          </p:cNvPr>
          <p:cNvSpPr>
            <a:spLocks noGrp="1"/>
          </p:cNvSpPr>
          <p:nvPr>
            <p:ph type="sldNum" sz="quarter" idx="12"/>
          </p:nvPr>
        </p:nvSpPr>
        <p:spPr/>
        <p:txBody>
          <a:bodyPr/>
          <a:lstStyle/>
          <a:p>
            <a:pPr>
              <a:defRPr/>
            </a:pPr>
            <a:fld id="{4A2A61F4-C49E-4655-89F2-64B9779AD683}" type="slidenum">
              <a:rPr lang="en-US" altLang="en-US" smtClean="0"/>
              <a:pPr>
                <a:defRPr/>
              </a:pPr>
              <a:t>16</a:t>
            </a:fld>
            <a:endParaRPr lang="en-US" altLang="en-US"/>
          </a:p>
        </p:txBody>
      </p:sp>
      <p:sp>
        <p:nvSpPr>
          <p:cNvPr id="15362" name="Rectangle 2"/>
          <p:cNvSpPr>
            <a:spLocks noGrp="1" noChangeArrowheads="1"/>
          </p:cNvSpPr>
          <p:nvPr>
            <p:ph type="title" idx="4294967295"/>
          </p:nvPr>
        </p:nvSpPr>
        <p:spPr>
          <a:xfrm>
            <a:off x="0" y="356797"/>
            <a:ext cx="9144000" cy="785813"/>
          </a:xfrm>
        </p:spPr>
        <p:txBody>
          <a:bodyPr>
            <a:normAutofit fontScale="90000"/>
          </a:bodyPr>
          <a:lstStyle/>
          <a:p>
            <a:pPr eaLnBrk="1" hangingPunct="1"/>
            <a:r>
              <a:rPr lang="en-US" sz="3600" dirty="0"/>
              <a:t>Head’s Meeting</a:t>
            </a:r>
            <a:br>
              <a:rPr lang="en-US" sz="3600" dirty="0"/>
            </a:br>
            <a:r>
              <a:rPr lang="en-US" sz="3600" dirty="0"/>
              <a:t>(5.02 Meetin</a:t>
            </a:r>
            <a:r>
              <a:rPr lang="en-US" dirty="0"/>
              <a:t>g)</a:t>
            </a:r>
            <a:endParaRPr lang="en-US" sz="3600" dirty="0"/>
          </a:p>
        </p:txBody>
      </p:sp>
      <p:sp>
        <p:nvSpPr>
          <p:cNvPr id="408579" name="Text Box 3"/>
          <p:cNvSpPr txBox="1">
            <a:spLocks noChangeArrowheads="1"/>
          </p:cNvSpPr>
          <p:nvPr/>
        </p:nvSpPr>
        <p:spPr bwMode="auto">
          <a:xfrm>
            <a:off x="990600" y="1524000"/>
            <a:ext cx="7239000" cy="2893100"/>
          </a:xfrm>
          <a:prstGeom prst="rect">
            <a:avLst/>
          </a:prstGeom>
          <a:noFill/>
          <a:ln w="9525">
            <a:noFill/>
            <a:miter lim="800000"/>
            <a:headEnd/>
            <a:tailEnd/>
          </a:ln>
        </p:spPr>
        <p:txBody>
          <a:bodyPr lIns="91440" tIns="45720" rIns="91440" bIns="45720" anchor="t">
            <a:spAutoFit/>
          </a:bodyPr>
          <a:lstStyle/>
          <a:p>
            <a:pPr marL="457200" indent="-457200" eaLnBrk="0" hangingPunct="0">
              <a:spcBef>
                <a:spcPct val="50000"/>
              </a:spcBef>
              <a:buClr>
                <a:schemeClr val="tx1"/>
              </a:buClr>
              <a:buFont typeface="Wingdings" panose="05000000000000000000" pitchFamily="2" charset="2"/>
              <a:buChar char="§"/>
              <a:defRPr/>
            </a:pPr>
            <a:r>
              <a:rPr lang="en-US" sz="2800" i="0" dirty="0">
                <a:latin typeface="+mn-lt"/>
              </a:rPr>
              <a:t>During candidate’s first year of appointment – will review criteria and expectations for reappointment/tenure/ promotion</a:t>
            </a:r>
            <a:endParaRPr lang="en-US" sz="2800" i="0" dirty="0">
              <a:latin typeface="+mn-lt"/>
              <a:cs typeface="Calibri"/>
            </a:endParaRPr>
          </a:p>
          <a:p>
            <a:pPr marL="457200" indent="-457200" eaLnBrk="0" hangingPunct="0">
              <a:spcBef>
                <a:spcPct val="50000"/>
              </a:spcBef>
              <a:buClr>
                <a:schemeClr val="tx1"/>
              </a:buClr>
              <a:buFont typeface="Wingdings" panose="05000000000000000000" pitchFamily="2" charset="2"/>
              <a:buChar char="§"/>
              <a:defRPr/>
            </a:pPr>
            <a:r>
              <a:rPr lang="en-US" sz="2800" i="0" dirty="0">
                <a:latin typeface="+mn-lt"/>
              </a:rPr>
              <a:t>Candidate must provide updated CV and other relevant information to Head before meeting</a:t>
            </a:r>
            <a:endParaRPr lang="en-US" sz="2800" i="0" dirty="0">
              <a:latin typeface="+mn-lt"/>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7A0CC0D6-B895-46BC-891A-EC5BD82155DB}"/>
              </a:ext>
            </a:extLst>
          </p:cNvPr>
          <p:cNvSpPr>
            <a:spLocks noGrp="1"/>
          </p:cNvSpPr>
          <p:nvPr>
            <p:ph type="sldNum" sz="quarter" idx="12"/>
          </p:nvPr>
        </p:nvSpPr>
        <p:spPr/>
        <p:txBody>
          <a:bodyPr/>
          <a:lstStyle/>
          <a:p>
            <a:pPr>
              <a:defRPr/>
            </a:pPr>
            <a:fld id="{4A2A61F4-C49E-4655-89F2-64B9779AD683}" type="slidenum">
              <a:rPr lang="en-US" altLang="en-US" smtClean="0"/>
              <a:pPr>
                <a:defRPr/>
              </a:pPr>
              <a:t>17</a:t>
            </a:fld>
            <a:endParaRPr lang="en-US" altLang="en-US"/>
          </a:p>
        </p:txBody>
      </p:sp>
      <p:graphicFrame>
        <p:nvGraphicFramePr>
          <p:cNvPr id="5" name="Table Placeholder 4"/>
          <p:cNvGraphicFramePr>
            <a:graphicFrameLocks noGrp="1"/>
          </p:cNvGraphicFramePr>
          <p:nvPr>
            <p:ph type="tbl" idx="4294967295"/>
            <p:extLst>
              <p:ext uri="{D42A27DB-BD31-4B8C-83A1-F6EECF244321}">
                <p14:modId xmlns:p14="http://schemas.microsoft.com/office/powerpoint/2010/main" val="2528973427"/>
              </p:ext>
            </p:extLst>
          </p:nvPr>
        </p:nvGraphicFramePr>
        <p:xfrm>
          <a:off x="838200" y="1410928"/>
          <a:ext cx="7772400" cy="4114800"/>
        </p:xfrm>
        <a:graphic>
          <a:graphicData uri="http://schemas.openxmlformats.org/drawingml/2006/table">
            <a:tbl>
              <a:tblPr firstRow="1" bandRow="1">
                <a:tableStyleId>{5C22544A-7EE6-4342-B048-85BDC9FD1C3A}</a:tableStyleId>
              </a:tblPr>
              <a:tblGrid>
                <a:gridCol w="7772400">
                  <a:extLst>
                    <a:ext uri="{9D8B030D-6E8A-4147-A177-3AD203B41FA5}">
                      <a16:colId xmlns:a16="http://schemas.microsoft.com/office/drawing/2014/main" val="2589973540"/>
                    </a:ext>
                  </a:extLst>
                </a:gridCol>
              </a:tblGrid>
              <a:tr h="4114800">
                <a:tc>
                  <a:txBody>
                    <a:bodyPr/>
                    <a:lstStyle/>
                    <a:p>
                      <a:pPr marL="0" indent="0">
                        <a:spcBef>
                          <a:spcPts val="1200"/>
                        </a:spcBef>
                        <a:buFontTx/>
                        <a:buNone/>
                      </a:pPr>
                      <a:r>
                        <a:rPr lang="en-CA" sz="2200" b="0" dirty="0">
                          <a:solidFill>
                            <a:schemeClr val="tx1"/>
                          </a:solidFill>
                        </a:rPr>
                        <a:t>Purpose</a:t>
                      </a:r>
                      <a:r>
                        <a:rPr lang="en-CA" sz="2200" b="0" baseline="0" dirty="0">
                          <a:solidFill>
                            <a:schemeClr val="tx1"/>
                          </a:solidFill>
                        </a:rPr>
                        <a:t> of meeting:</a:t>
                      </a:r>
                    </a:p>
                    <a:p>
                      <a:pPr marL="342900" indent="-342900">
                        <a:spcBef>
                          <a:spcPts val="1200"/>
                        </a:spcBef>
                        <a:buFont typeface="Wingdings" panose="05000000000000000000" pitchFamily="2" charset="2"/>
                        <a:buChar char="§"/>
                      </a:pPr>
                      <a:r>
                        <a:rPr lang="en-CA" sz="2200" b="0" baseline="0" dirty="0">
                          <a:solidFill>
                            <a:schemeClr val="tx1"/>
                          </a:solidFill>
                        </a:rPr>
                        <a:t>Discuss timing of next review</a:t>
                      </a:r>
                    </a:p>
                    <a:p>
                      <a:pPr marL="342900" indent="-342900">
                        <a:spcBef>
                          <a:spcPts val="1200"/>
                        </a:spcBef>
                        <a:buFont typeface="Wingdings" panose="05000000000000000000" pitchFamily="2" charset="2"/>
                        <a:buChar char="§"/>
                      </a:pPr>
                      <a:r>
                        <a:rPr lang="en-CA" sz="2200" b="0" baseline="0" dirty="0">
                          <a:solidFill>
                            <a:schemeClr val="tx1"/>
                          </a:solidFill>
                        </a:rPr>
                        <a:t>Review criteria and expectations of the next review and means of assessment </a:t>
                      </a:r>
                    </a:p>
                    <a:p>
                      <a:pPr marL="342900" indent="-342900">
                        <a:spcBef>
                          <a:spcPts val="1200"/>
                        </a:spcBef>
                        <a:buFont typeface="Wingdings" panose="05000000000000000000" pitchFamily="2" charset="2"/>
                        <a:buChar char="§"/>
                      </a:pPr>
                      <a:r>
                        <a:rPr lang="en-CA" sz="2200" b="0" baseline="0" dirty="0">
                          <a:solidFill>
                            <a:schemeClr val="tx1"/>
                          </a:solidFill>
                        </a:rPr>
                        <a:t>Review of candidate’s record including strengths and potential difficulties and where necessary, identify support</a:t>
                      </a:r>
                    </a:p>
                    <a:p>
                      <a:pPr marL="342900" indent="-342900">
                        <a:spcBef>
                          <a:spcPts val="1200"/>
                        </a:spcBef>
                        <a:buFont typeface="Wingdings" panose="05000000000000000000" pitchFamily="2" charset="2"/>
                        <a:buChar char="§"/>
                      </a:pPr>
                      <a:r>
                        <a:rPr lang="en-CA" sz="2200" b="0" baseline="0" dirty="0">
                          <a:solidFill>
                            <a:schemeClr val="tx1"/>
                          </a:solidFill>
                        </a:rPr>
                        <a:t>Relevant dossier documentation </a:t>
                      </a:r>
                    </a:p>
                    <a:p>
                      <a:pPr marL="342900" indent="-342900">
                        <a:spcBef>
                          <a:spcPts val="1200"/>
                        </a:spcBef>
                        <a:buFont typeface="Wingdings" panose="05000000000000000000" pitchFamily="2" charset="2"/>
                        <a:buChar char="§"/>
                      </a:pPr>
                      <a:r>
                        <a:rPr lang="en-CA" sz="2200" b="0" dirty="0">
                          <a:solidFill>
                            <a:schemeClr val="tx1"/>
                          </a:solidFill>
                        </a:rPr>
                        <a:t>Head</a:t>
                      </a:r>
                      <a:r>
                        <a:rPr lang="en-CA" sz="2200" b="0" baseline="0" dirty="0">
                          <a:solidFill>
                            <a:schemeClr val="tx1"/>
                          </a:solidFill>
                        </a:rPr>
                        <a:t> and Candidate must agree, in writing, on matters discussed</a:t>
                      </a:r>
                      <a:endParaRPr lang="en-CA" sz="2200" b="0" dirty="0">
                        <a:solidFill>
                          <a:schemeClr val="tx1"/>
                        </a:solidFill>
                      </a:endParaRPr>
                    </a:p>
                  </a:txBody>
                  <a:tcPr>
                    <a:noFill/>
                  </a:tcPr>
                </a:tc>
                <a:extLst>
                  <a:ext uri="{0D108BD9-81ED-4DB2-BD59-A6C34878D82A}">
                    <a16:rowId xmlns:a16="http://schemas.microsoft.com/office/drawing/2014/main" val="3002540941"/>
                  </a:ext>
                </a:extLst>
              </a:tr>
            </a:tbl>
          </a:graphicData>
        </a:graphic>
      </p:graphicFrame>
      <p:sp>
        <p:nvSpPr>
          <p:cNvPr id="6" name="Rectangle 2">
            <a:extLst>
              <a:ext uri="{FF2B5EF4-FFF2-40B4-BE49-F238E27FC236}">
                <a16:creationId xmlns:a16="http://schemas.microsoft.com/office/drawing/2014/main" id="{E1463A35-5405-4148-9430-7869D822B585}"/>
              </a:ext>
            </a:extLst>
          </p:cNvPr>
          <p:cNvSpPr txBox="1">
            <a:spLocks noChangeArrowheads="1"/>
          </p:cNvSpPr>
          <p:nvPr/>
        </p:nvSpPr>
        <p:spPr>
          <a:xfrm>
            <a:off x="0" y="356797"/>
            <a:ext cx="9144000" cy="78581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spcAft>
                <a:spcPts val="0"/>
              </a:spcAft>
            </a:pPr>
            <a:r>
              <a:rPr lang="en-US" sz="3200" i="0" dirty="0"/>
              <a:t>Head’s Meeting</a:t>
            </a:r>
            <a:br>
              <a:rPr lang="en-US" sz="3200" i="0" dirty="0"/>
            </a:br>
            <a:r>
              <a:rPr lang="en-US" sz="3200" i="0" dirty="0"/>
              <a:t>(5.02 Meeting)</a:t>
            </a:r>
          </a:p>
        </p:txBody>
      </p:sp>
    </p:spTree>
    <p:extLst>
      <p:ext uri="{BB962C8B-B14F-4D97-AF65-F5344CB8AC3E}">
        <p14:creationId xmlns:p14="http://schemas.microsoft.com/office/powerpoint/2010/main" val="2415456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E9F5903E-C1C4-49DD-957D-565387F93E3D}"/>
              </a:ext>
            </a:extLst>
          </p:cNvPr>
          <p:cNvSpPr>
            <a:spLocks noGrp="1"/>
          </p:cNvSpPr>
          <p:nvPr>
            <p:ph type="sldNum" sz="quarter" idx="12"/>
          </p:nvPr>
        </p:nvSpPr>
        <p:spPr/>
        <p:txBody>
          <a:bodyPr/>
          <a:lstStyle/>
          <a:p>
            <a:pPr>
              <a:defRPr/>
            </a:pPr>
            <a:fld id="{4A2A61F4-C49E-4655-89F2-64B9779AD683}" type="slidenum">
              <a:rPr lang="en-US" altLang="en-US" smtClean="0"/>
              <a:pPr>
                <a:defRPr/>
              </a:pPr>
              <a:t>18</a:t>
            </a:fld>
            <a:endParaRPr lang="en-US" altLang="en-US"/>
          </a:p>
        </p:txBody>
      </p:sp>
      <p:sp>
        <p:nvSpPr>
          <p:cNvPr id="2" name="Title 1"/>
          <p:cNvSpPr>
            <a:spLocks noGrp="1"/>
          </p:cNvSpPr>
          <p:nvPr>
            <p:ph type="title" idx="4294967295"/>
          </p:nvPr>
        </p:nvSpPr>
        <p:spPr>
          <a:xfrm>
            <a:off x="0" y="277813"/>
            <a:ext cx="9144000" cy="1139825"/>
          </a:xfrm>
        </p:spPr>
        <p:txBody>
          <a:bodyPr/>
          <a:lstStyle/>
          <a:p>
            <a:r>
              <a:rPr lang="en-CA"/>
              <a:t>The Initial File</a:t>
            </a:r>
            <a:endParaRPr lang="en-US"/>
          </a:p>
        </p:txBody>
      </p:sp>
      <p:sp>
        <p:nvSpPr>
          <p:cNvPr id="5" name="Text Box 3"/>
          <p:cNvSpPr txBox="1">
            <a:spLocks noChangeArrowheads="1"/>
          </p:cNvSpPr>
          <p:nvPr/>
        </p:nvSpPr>
        <p:spPr bwMode="auto">
          <a:xfrm>
            <a:off x="990600" y="2057400"/>
            <a:ext cx="7239000" cy="2062103"/>
          </a:xfrm>
          <a:prstGeom prst="rect">
            <a:avLst/>
          </a:prstGeom>
          <a:noFill/>
          <a:ln w="9525">
            <a:noFill/>
            <a:miter lim="800000"/>
            <a:headEnd/>
            <a:tailEnd/>
          </a:ln>
        </p:spPr>
        <p:txBody>
          <a:bodyPr>
            <a:spAutoFit/>
          </a:bodyPr>
          <a:lstStyle/>
          <a:p>
            <a:pPr marL="457200" indent="-457200" eaLnBrk="0" hangingPunct="0">
              <a:spcBef>
                <a:spcPts val="0"/>
              </a:spcBef>
              <a:buClr>
                <a:schemeClr val="tx1"/>
              </a:buClr>
              <a:buFont typeface="Wingdings" panose="05000000000000000000" pitchFamily="2" charset="2"/>
              <a:buChar char="§"/>
              <a:defRPr/>
            </a:pPr>
            <a:r>
              <a:rPr lang="en-US" sz="3200" i="0">
                <a:latin typeface="+mn-lt"/>
              </a:rPr>
              <a:t>Unless otherwise agreed, the faculty member’s dossier and all relevant documentation necessary for review must be submitted by July 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40045CE-9445-4226-9AD0-91114E1748BD}"/>
              </a:ext>
            </a:extLst>
          </p:cNvPr>
          <p:cNvSpPr>
            <a:spLocks noGrp="1"/>
          </p:cNvSpPr>
          <p:nvPr>
            <p:ph type="sldNum" sz="quarter" idx="12"/>
          </p:nvPr>
        </p:nvSpPr>
        <p:spPr/>
        <p:txBody>
          <a:bodyPr/>
          <a:lstStyle/>
          <a:p>
            <a:pPr>
              <a:defRPr/>
            </a:pPr>
            <a:fld id="{4A2A61F4-C49E-4655-89F2-64B9779AD683}" type="slidenum">
              <a:rPr lang="en-US" altLang="en-US" smtClean="0"/>
              <a:pPr>
                <a:defRPr/>
              </a:pPr>
              <a:t>19</a:t>
            </a:fld>
            <a:endParaRPr lang="en-US" altLang="en-US"/>
          </a:p>
        </p:txBody>
      </p:sp>
      <p:sp>
        <p:nvSpPr>
          <p:cNvPr id="16386" name="Rectangle 2"/>
          <p:cNvSpPr>
            <a:spLocks noGrp="1" noChangeArrowheads="1"/>
          </p:cNvSpPr>
          <p:nvPr>
            <p:ph type="title" idx="4294967295"/>
          </p:nvPr>
        </p:nvSpPr>
        <p:spPr>
          <a:xfrm>
            <a:off x="0" y="228600"/>
            <a:ext cx="9144000" cy="785813"/>
          </a:xfrm>
        </p:spPr>
        <p:txBody>
          <a:bodyPr/>
          <a:lstStyle/>
          <a:p>
            <a:pPr eaLnBrk="1" hangingPunct="1"/>
            <a:r>
              <a:rPr lang="en-US" sz="3600"/>
              <a:t>Eligibility to be Consulted</a:t>
            </a:r>
          </a:p>
        </p:txBody>
      </p:sp>
      <p:sp>
        <p:nvSpPr>
          <p:cNvPr id="20484" name="Text Box 3"/>
          <p:cNvSpPr txBox="1">
            <a:spLocks noChangeArrowheads="1"/>
          </p:cNvSpPr>
          <p:nvPr/>
        </p:nvSpPr>
        <p:spPr bwMode="auto">
          <a:xfrm>
            <a:off x="1143000" y="1379577"/>
            <a:ext cx="6858000" cy="4116512"/>
          </a:xfrm>
          <a:prstGeom prst="rect">
            <a:avLst/>
          </a:prstGeom>
          <a:noFill/>
          <a:ln w="9525">
            <a:noFill/>
            <a:miter lim="800000"/>
            <a:headEnd/>
            <a:tailEnd/>
          </a:ln>
        </p:spPr>
        <p:txBody>
          <a:bodyPr wrap="square">
            <a:spAutoFit/>
          </a:bodyPr>
          <a:lstStyle/>
          <a:p>
            <a:pPr marL="457200" indent="-457200" eaLnBrk="0" hangingPunct="0">
              <a:spcBef>
                <a:spcPts val="1200"/>
              </a:spcBef>
              <a:spcAft>
                <a:spcPts val="600"/>
              </a:spcAft>
              <a:buFont typeface="Wingdings" panose="05000000000000000000" pitchFamily="2" charset="2"/>
              <a:buChar char="§"/>
              <a:defRPr/>
            </a:pPr>
            <a:r>
              <a:rPr lang="en-US" sz="2700" i="0">
                <a:latin typeface="+mn-lt"/>
              </a:rPr>
              <a:t>The Head must consult with eligible members of the departmental standing committee on all reappointment, tenure and promotion cases.</a:t>
            </a:r>
          </a:p>
          <a:p>
            <a:pPr marL="457200" indent="-457200" eaLnBrk="0" hangingPunct="0">
              <a:spcBef>
                <a:spcPct val="50000"/>
              </a:spcBef>
              <a:buFont typeface="Wingdings" panose="05000000000000000000" pitchFamily="2" charset="2"/>
              <a:buChar char="§"/>
              <a:defRPr/>
            </a:pPr>
            <a:r>
              <a:rPr lang="en-US" sz="2700" i="0">
                <a:latin typeface="+mn-lt"/>
              </a:rPr>
              <a:t>Each Academic Unit is required to have documented procedures regarding consultation with the departmental standing committee for all reappointment, tenure and promotion cases.</a:t>
            </a:r>
            <a:endParaRPr lang="en-US" sz="2400" i="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297084E-A238-4F4F-8869-3AFA5C17E39F}"/>
              </a:ext>
            </a:extLst>
          </p:cNvPr>
          <p:cNvSpPr>
            <a:spLocks noGrp="1"/>
          </p:cNvSpPr>
          <p:nvPr>
            <p:ph type="sldNum" sz="quarter" idx="12"/>
          </p:nvPr>
        </p:nvSpPr>
        <p:spPr/>
        <p:txBody>
          <a:bodyPr/>
          <a:lstStyle/>
          <a:p>
            <a:pPr>
              <a:defRPr/>
            </a:pPr>
            <a:fld id="{4A2A61F4-C49E-4655-89F2-64B9779AD683}" type="slidenum">
              <a:rPr lang="en-US" altLang="en-US" smtClean="0"/>
              <a:pPr>
                <a:defRPr/>
              </a:pPr>
              <a:t>20</a:t>
            </a:fld>
            <a:endParaRPr lang="en-US" altLang="en-US"/>
          </a:p>
        </p:txBody>
      </p:sp>
      <p:sp>
        <p:nvSpPr>
          <p:cNvPr id="18434" name="Rectangle 2"/>
          <p:cNvSpPr>
            <a:spLocks noGrp="1" noChangeArrowheads="1"/>
          </p:cNvSpPr>
          <p:nvPr>
            <p:ph type="title" idx="4294967295"/>
          </p:nvPr>
        </p:nvSpPr>
        <p:spPr>
          <a:xfrm>
            <a:off x="0" y="228600"/>
            <a:ext cx="9144000" cy="785813"/>
          </a:xfrm>
        </p:spPr>
        <p:txBody>
          <a:bodyPr/>
          <a:lstStyle/>
          <a:p>
            <a:pPr eaLnBrk="1" hangingPunct="1"/>
            <a:r>
              <a:rPr lang="en-US" sz="3600" dirty="0"/>
              <a:t>Letters of Reference</a:t>
            </a:r>
          </a:p>
        </p:txBody>
      </p:sp>
      <p:sp>
        <p:nvSpPr>
          <p:cNvPr id="325635" name="Text Box 3"/>
          <p:cNvSpPr txBox="1">
            <a:spLocks noChangeArrowheads="1"/>
          </p:cNvSpPr>
          <p:nvPr/>
        </p:nvSpPr>
        <p:spPr bwMode="auto">
          <a:xfrm>
            <a:off x="648237" y="1273690"/>
            <a:ext cx="7848600" cy="3785652"/>
          </a:xfrm>
          <a:prstGeom prst="rect">
            <a:avLst/>
          </a:prstGeom>
          <a:noFill/>
          <a:ln w="9525">
            <a:noFill/>
            <a:miter lim="800000"/>
            <a:headEnd/>
            <a:tailEnd/>
          </a:ln>
        </p:spPr>
        <p:txBody>
          <a:bodyPr>
            <a:spAutoFit/>
          </a:bodyPr>
          <a:lstStyle/>
          <a:p>
            <a:pPr marL="457200" indent="-457200" eaLnBrk="0" hangingPunct="0">
              <a:spcBef>
                <a:spcPct val="50000"/>
              </a:spcBef>
              <a:buFont typeface="Wingdings" panose="05000000000000000000" pitchFamily="2" charset="2"/>
              <a:buChar char="§"/>
              <a:defRPr/>
            </a:pPr>
            <a:r>
              <a:rPr lang="en-US" sz="2900" i="0" dirty="0">
                <a:latin typeface="+mn-lt"/>
              </a:rPr>
              <a:t>All tenure and promotion cases require at least 4 letters of reference.</a:t>
            </a:r>
          </a:p>
          <a:p>
            <a:pPr marL="457200" indent="-457200" eaLnBrk="0" hangingPunct="0">
              <a:spcBef>
                <a:spcPct val="50000"/>
              </a:spcBef>
              <a:buFont typeface="Wingdings" panose="05000000000000000000" pitchFamily="2" charset="2"/>
              <a:buChar char="§"/>
              <a:defRPr/>
            </a:pPr>
            <a:r>
              <a:rPr lang="en-US" sz="2900" i="0" dirty="0">
                <a:latin typeface="+mn-lt"/>
              </a:rPr>
              <a:t>The candidate provides 4 names, of which 2 must be solicited.</a:t>
            </a:r>
          </a:p>
          <a:p>
            <a:pPr marL="457200" indent="-457200" eaLnBrk="0" hangingPunct="0">
              <a:spcBef>
                <a:spcPct val="50000"/>
              </a:spcBef>
              <a:buFont typeface="Wingdings" panose="05000000000000000000" pitchFamily="2" charset="2"/>
              <a:buChar char="§"/>
              <a:defRPr/>
            </a:pPr>
            <a:r>
              <a:rPr lang="en-US" sz="2900" i="0" dirty="0">
                <a:latin typeface="+mn-lt"/>
              </a:rPr>
              <a:t>The Head then consults with the departmental standing committee on choosing the final list of referees.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829693A3-3023-41F4-8B7A-9F9F275A141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9654FC1-40C8-44C2-A76C-86E01097A9EC}" type="slidenum">
              <a:rPr kumimoji="0" lang="en-US" altLang="en-US" sz="12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altLang="en-US" sz="1200" b="1" i="0" u="none" strike="noStrike" kern="1200" cap="none" spc="0" normalizeH="0" baseline="0" noProof="0">
              <a:ln>
                <a:noFill/>
              </a:ln>
              <a:solidFill>
                <a:prstClr val="white"/>
              </a:solidFill>
              <a:effectLst/>
              <a:uLnTx/>
              <a:uFillTx/>
              <a:latin typeface="Calibri"/>
              <a:ea typeface="+mn-ea"/>
              <a:cs typeface="+mn-cs"/>
            </a:endParaRPr>
          </a:p>
        </p:txBody>
      </p:sp>
      <p:sp>
        <p:nvSpPr>
          <p:cNvPr id="6146" name="Title 1"/>
          <p:cNvSpPr>
            <a:spLocks noGrp="1"/>
          </p:cNvSpPr>
          <p:nvPr>
            <p:ph type="title" idx="4294967295"/>
          </p:nvPr>
        </p:nvSpPr>
        <p:spPr>
          <a:xfrm>
            <a:off x="0" y="277813"/>
            <a:ext cx="9144000" cy="865187"/>
          </a:xfrm>
        </p:spPr>
        <p:txBody>
          <a:bodyPr/>
          <a:lstStyle/>
          <a:p>
            <a:r>
              <a:rPr lang="en-US" sz="3600" dirty="0"/>
              <a:t>Agenda</a:t>
            </a:r>
          </a:p>
        </p:txBody>
      </p:sp>
      <p:sp>
        <p:nvSpPr>
          <p:cNvPr id="6147" name="Content Placeholder 2"/>
          <p:cNvSpPr>
            <a:spLocks noGrp="1"/>
          </p:cNvSpPr>
          <p:nvPr>
            <p:ph idx="4294967295"/>
          </p:nvPr>
        </p:nvSpPr>
        <p:spPr>
          <a:xfrm>
            <a:off x="590053" y="1447800"/>
            <a:ext cx="8229600" cy="4145478"/>
          </a:xfrm>
        </p:spPr>
        <p:txBody>
          <a:bodyPr vert="horz" lIns="91440" tIns="45720" rIns="91440" bIns="45720" rtlCol="0" anchor="t">
            <a:normAutofit fontScale="92500" lnSpcReduction="20000"/>
          </a:bodyPr>
          <a:lstStyle/>
          <a:p>
            <a:r>
              <a:rPr lang="en-US" dirty="0">
                <a:solidFill>
                  <a:srgbClr val="000000"/>
                </a:solidFill>
                <a:latin typeface="Calibri"/>
                <a:cs typeface="Calibri"/>
              </a:rPr>
              <a:t>Welcome – Mark Trowell</a:t>
            </a:r>
          </a:p>
          <a:p>
            <a:pPr lvl="1"/>
            <a:r>
              <a:rPr lang="en-US" dirty="0">
                <a:solidFill>
                  <a:schemeClr val="tx1"/>
                </a:solidFill>
                <a:latin typeface="Calibri"/>
                <a:cs typeface="Calibri"/>
              </a:rPr>
              <a:t>Rehan Sadiq, Provost and Vice-President, Academic, UBCO</a:t>
            </a:r>
          </a:p>
          <a:p>
            <a:pPr lvl="1"/>
            <a:r>
              <a:rPr lang="en-US" dirty="0">
                <a:solidFill>
                  <a:srgbClr val="000000"/>
                </a:solidFill>
                <a:latin typeface="Calibri"/>
                <a:cs typeface="Calibri"/>
              </a:rPr>
              <a:t>Dory Nason, President, UBC Faculty Association</a:t>
            </a:r>
          </a:p>
          <a:p>
            <a:r>
              <a:rPr lang="en-US" dirty="0">
                <a:solidFill>
                  <a:srgbClr val="000000"/>
                </a:solidFill>
              </a:rPr>
              <a:t>Guide to Tenure &amp; Promotion – </a:t>
            </a:r>
          </a:p>
          <a:p>
            <a:pPr marL="0" indent="0">
              <a:buNone/>
            </a:pPr>
            <a:r>
              <a:rPr lang="en-US" dirty="0">
                <a:solidFill>
                  <a:srgbClr val="000000"/>
                </a:solidFill>
              </a:rPr>
              <a:t>	Robin Roff and Kristin Cacchioni </a:t>
            </a:r>
          </a:p>
          <a:p>
            <a:r>
              <a:rPr lang="en-US" dirty="0">
                <a:solidFill>
                  <a:srgbClr val="000000"/>
                </a:solidFill>
                <a:latin typeface="Calibri"/>
                <a:cs typeface="Calibri"/>
              </a:rPr>
              <a:t>Senior Appointments Committee – Merje Kuus, Chair</a:t>
            </a:r>
          </a:p>
          <a:p>
            <a:r>
              <a:rPr lang="en-US" dirty="0">
                <a:solidFill>
                  <a:srgbClr val="000000"/>
                </a:solidFill>
                <a:latin typeface="Calibri"/>
                <a:cs typeface="Calibri"/>
              </a:rPr>
              <a:t>Key Criteria and CV – Sally Thorne, Professor Emeritus</a:t>
            </a:r>
            <a:endParaRPr lang="en-US" dirty="0">
              <a:solidFill>
                <a:srgbClr val="000000"/>
              </a:solidFill>
              <a:cs typeface="Calibri"/>
            </a:endParaRPr>
          </a:p>
          <a:p>
            <a:r>
              <a:rPr lang="en-US" dirty="0">
                <a:solidFill>
                  <a:srgbClr val="000000"/>
                </a:solidFill>
              </a:rPr>
              <a:t>General Questions and Discussion</a:t>
            </a:r>
          </a:p>
          <a:p>
            <a:r>
              <a:rPr lang="en-US" dirty="0">
                <a:solidFill>
                  <a:schemeClr val="tx1"/>
                </a:solidFill>
              </a:rPr>
              <a:t>Special Presentation – Indigenous Scholarly Activity</a:t>
            </a:r>
          </a:p>
          <a:p>
            <a:pPr>
              <a:buFont typeface="Wingdings" pitchFamily="2" charset="2"/>
              <a:buNone/>
            </a:pPr>
            <a:endParaRPr lang="en-US" dirty="0">
              <a:solidFill>
                <a:srgbClr val="000000"/>
              </a:solidFill>
            </a:endParaRPr>
          </a:p>
        </p:txBody>
      </p:sp>
    </p:spTree>
    <p:extLst>
      <p:ext uri="{BB962C8B-B14F-4D97-AF65-F5344CB8AC3E}">
        <p14:creationId xmlns:p14="http://schemas.microsoft.com/office/powerpoint/2010/main" val="3621750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68CB831-A1FE-4B8F-B75E-A92A926EEB8B}"/>
              </a:ext>
            </a:extLst>
          </p:cNvPr>
          <p:cNvSpPr>
            <a:spLocks noGrp="1"/>
          </p:cNvSpPr>
          <p:nvPr>
            <p:ph type="sldNum" sz="quarter" idx="12"/>
          </p:nvPr>
        </p:nvSpPr>
        <p:spPr/>
        <p:txBody>
          <a:bodyPr/>
          <a:lstStyle/>
          <a:p>
            <a:pPr>
              <a:defRPr/>
            </a:pPr>
            <a:fld id="{4A2A61F4-C49E-4655-89F2-64B9779AD683}" type="slidenum">
              <a:rPr lang="en-US" altLang="en-US" smtClean="0"/>
              <a:pPr>
                <a:defRPr/>
              </a:pPr>
              <a:t>21</a:t>
            </a:fld>
            <a:endParaRPr lang="en-US" altLang="en-US"/>
          </a:p>
        </p:txBody>
      </p:sp>
      <p:sp>
        <p:nvSpPr>
          <p:cNvPr id="21506" name="Title 1"/>
          <p:cNvSpPr>
            <a:spLocks noGrp="1"/>
          </p:cNvSpPr>
          <p:nvPr>
            <p:ph type="title" idx="4294967295"/>
          </p:nvPr>
        </p:nvSpPr>
        <p:spPr>
          <a:xfrm>
            <a:off x="0" y="304800"/>
            <a:ext cx="9144000" cy="835025"/>
          </a:xfrm>
        </p:spPr>
        <p:txBody>
          <a:bodyPr>
            <a:normAutofit/>
          </a:bodyPr>
          <a:lstStyle/>
          <a:p>
            <a:pPr eaLnBrk="1" hangingPunct="1"/>
            <a:r>
              <a:rPr lang="en-US" dirty="0"/>
              <a:t>What Referees Receive</a:t>
            </a:r>
          </a:p>
        </p:txBody>
      </p:sp>
      <p:sp>
        <p:nvSpPr>
          <p:cNvPr id="25604" name="TextBox 6"/>
          <p:cNvSpPr txBox="1">
            <a:spLocks noChangeArrowheads="1"/>
          </p:cNvSpPr>
          <p:nvPr/>
        </p:nvSpPr>
        <p:spPr bwMode="auto">
          <a:xfrm>
            <a:off x="685800" y="1447800"/>
            <a:ext cx="7772400" cy="1938992"/>
          </a:xfrm>
          <a:prstGeom prst="rect">
            <a:avLst/>
          </a:prstGeom>
          <a:noFill/>
          <a:ln w="9525">
            <a:noFill/>
            <a:miter lim="800000"/>
            <a:headEnd/>
            <a:tailEnd/>
          </a:ln>
        </p:spPr>
        <p:txBody>
          <a:bodyPr wrap="square" lIns="91440" tIns="45720" rIns="91440" bIns="45720" anchor="t">
            <a:spAutoFit/>
          </a:bodyPr>
          <a:lstStyle/>
          <a:p>
            <a:pPr marL="457200" indent="-457200" eaLnBrk="0" hangingPunct="0">
              <a:spcBef>
                <a:spcPct val="50000"/>
              </a:spcBef>
              <a:buFont typeface="Wingdings" panose="05000000000000000000" pitchFamily="2" charset="2"/>
              <a:buChar char="§"/>
              <a:defRPr/>
            </a:pPr>
            <a:r>
              <a:rPr lang="en-US" sz="3000" i="0" dirty="0">
                <a:latin typeface="+mn-lt"/>
              </a:rPr>
              <a:t>The letter of request is accompanied by the candidate’s CV and selected materials relevant for the assessment of scholarly achievements or educational leadership.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625565A-0100-1EA4-A751-58F60F3D1979}"/>
              </a:ext>
            </a:extLst>
          </p:cNvPr>
          <p:cNvSpPr>
            <a:spLocks noGrp="1"/>
          </p:cNvSpPr>
          <p:nvPr>
            <p:ph type="sldNum" sz="quarter" idx="12"/>
          </p:nvPr>
        </p:nvSpPr>
        <p:spPr/>
        <p:txBody>
          <a:bodyPr/>
          <a:lstStyle/>
          <a:p>
            <a:fld id="{5A151EE5-3B9D-40F0-B49F-94D42666517E}" type="slidenum">
              <a:rPr lang="en-CA" smtClean="0"/>
              <a:pPr/>
              <a:t>22</a:t>
            </a:fld>
            <a:endParaRPr lang="en-CA"/>
          </a:p>
        </p:txBody>
      </p:sp>
      <p:sp>
        <p:nvSpPr>
          <p:cNvPr id="5" name="Rectangle 2">
            <a:extLst>
              <a:ext uri="{FF2B5EF4-FFF2-40B4-BE49-F238E27FC236}">
                <a16:creationId xmlns:a16="http://schemas.microsoft.com/office/drawing/2014/main" id="{E464CCF3-B22B-E839-A13E-232E3B36FE11}"/>
              </a:ext>
            </a:extLst>
          </p:cNvPr>
          <p:cNvSpPr txBox="1">
            <a:spLocks noChangeArrowheads="1"/>
          </p:cNvSpPr>
          <p:nvPr/>
        </p:nvSpPr>
        <p:spPr>
          <a:xfrm>
            <a:off x="0" y="228600"/>
            <a:ext cx="9144000" cy="947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spcAft>
                <a:spcPts val="0"/>
              </a:spcAft>
            </a:pPr>
            <a:r>
              <a:rPr lang="en-US" i="0" dirty="0"/>
              <a:t>Community Reference Letters</a:t>
            </a:r>
          </a:p>
        </p:txBody>
      </p:sp>
      <p:sp>
        <p:nvSpPr>
          <p:cNvPr id="6" name="Text Box 3">
            <a:extLst>
              <a:ext uri="{FF2B5EF4-FFF2-40B4-BE49-F238E27FC236}">
                <a16:creationId xmlns:a16="http://schemas.microsoft.com/office/drawing/2014/main" id="{C4CF7089-4E6E-17A0-9DF6-D9E09834D4C5}"/>
              </a:ext>
            </a:extLst>
          </p:cNvPr>
          <p:cNvSpPr txBox="1">
            <a:spLocks noChangeArrowheads="1"/>
          </p:cNvSpPr>
          <p:nvPr/>
        </p:nvSpPr>
        <p:spPr bwMode="auto">
          <a:xfrm>
            <a:off x="647700" y="1104405"/>
            <a:ext cx="7848600" cy="5001369"/>
          </a:xfrm>
          <a:prstGeom prst="rect">
            <a:avLst/>
          </a:prstGeom>
          <a:noFill/>
          <a:ln w="9525">
            <a:noFill/>
            <a:miter lim="800000"/>
            <a:headEnd/>
            <a:tailEnd/>
          </a:ln>
        </p:spPr>
        <p:txBody>
          <a:bodyPr>
            <a:spAutoFit/>
          </a:bodyPr>
          <a:lstStyle/>
          <a:p>
            <a:pPr marL="457200" indent="-457200" eaLnBrk="0" hangingPunct="0">
              <a:spcBef>
                <a:spcPct val="50000"/>
              </a:spcBef>
              <a:buFont typeface="Wingdings" panose="05000000000000000000" pitchFamily="2" charset="2"/>
              <a:buChar char="§"/>
              <a:defRPr/>
            </a:pPr>
            <a:r>
              <a:rPr lang="en-US" sz="2800" b="1" i="0" dirty="0">
                <a:latin typeface="+mn-lt"/>
              </a:rPr>
              <a:t>FOR INDIGENOUS SCHOLARLY ACTIVITY ONLY</a:t>
            </a:r>
          </a:p>
          <a:p>
            <a:pPr marL="457200" indent="-457200" eaLnBrk="0" hangingPunct="0">
              <a:spcBef>
                <a:spcPct val="50000"/>
              </a:spcBef>
              <a:buFont typeface="Wingdings" panose="05000000000000000000" pitchFamily="2" charset="2"/>
              <a:buChar char="§"/>
              <a:defRPr/>
            </a:pPr>
            <a:r>
              <a:rPr lang="en-US" sz="2800" i="0" dirty="0">
                <a:latin typeface="+mn-lt"/>
              </a:rPr>
              <a:t>Goal: To confirm impact, significance and dissemination of non-traditional outputs of ISA </a:t>
            </a:r>
          </a:p>
          <a:p>
            <a:pPr marL="457200" indent="-457200" eaLnBrk="0" hangingPunct="0">
              <a:spcBef>
                <a:spcPct val="50000"/>
              </a:spcBef>
              <a:buFont typeface="Wingdings" panose="05000000000000000000" pitchFamily="2" charset="2"/>
              <a:buChar char="§"/>
              <a:defRPr/>
            </a:pPr>
            <a:r>
              <a:rPr lang="en-US" sz="2800" i="0" dirty="0">
                <a:latin typeface="+mn-lt"/>
              </a:rPr>
              <a:t>Candidate selects appropriate community reference for ISA activities listed in CV</a:t>
            </a:r>
          </a:p>
          <a:p>
            <a:pPr marL="457200" indent="-457200" eaLnBrk="0" hangingPunct="0">
              <a:spcBef>
                <a:spcPct val="50000"/>
              </a:spcBef>
              <a:buFont typeface="Wingdings" panose="05000000000000000000" pitchFamily="2" charset="2"/>
              <a:buChar char="§"/>
              <a:defRPr/>
            </a:pPr>
            <a:r>
              <a:rPr lang="en-US" sz="2800" i="0" dirty="0">
                <a:latin typeface="+mn-lt"/>
              </a:rPr>
              <a:t>Candidate or Head will solicit written/oral reference</a:t>
            </a:r>
          </a:p>
          <a:p>
            <a:pPr marL="457200" indent="-457200" eaLnBrk="0" hangingPunct="0">
              <a:spcBef>
                <a:spcPct val="50000"/>
              </a:spcBef>
              <a:buFont typeface="Wingdings" panose="05000000000000000000" pitchFamily="2" charset="2"/>
              <a:buChar char="§"/>
              <a:defRPr/>
            </a:pPr>
            <a:r>
              <a:rPr lang="en-US" sz="2800" i="0" dirty="0">
                <a:latin typeface="+mn-lt"/>
              </a:rPr>
              <a:t>For complete process information see ISA Special Section at end of workshop</a:t>
            </a:r>
          </a:p>
        </p:txBody>
      </p:sp>
    </p:spTree>
    <p:extLst>
      <p:ext uri="{BB962C8B-B14F-4D97-AF65-F5344CB8AC3E}">
        <p14:creationId xmlns:p14="http://schemas.microsoft.com/office/powerpoint/2010/main" val="1667275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13C8927-49A7-4D6D-A5BA-7607525EA7F1}"/>
              </a:ext>
            </a:extLst>
          </p:cNvPr>
          <p:cNvSpPr>
            <a:spLocks noGrp="1"/>
          </p:cNvSpPr>
          <p:nvPr>
            <p:ph type="sldNum" sz="quarter" idx="12"/>
          </p:nvPr>
        </p:nvSpPr>
        <p:spPr/>
        <p:txBody>
          <a:bodyPr/>
          <a:lstStyle/>
          <a:p>
            <a:pPr>
              <a:defRPr/>
            </a:pPr>
            <a:fld id="{1093B624-3104-4D31-A3AB-8B6838A265D5}" type="slidenum">
              <a:rPr lang="en-US" altLang="en-US" smtClean="0"/>
              <a:pPr>
                <a:defRPr/>
              </a:pPr>
              <a:t>23</a:t>
            </a:fld>
            <a:endParaRPr lang="en-US" altLang="en-US"/>
          </a:p>
        </p:txBody>
      </p:sp>
      <p:graphicFrame>
        <p:nvGraphicFramePr>
          <p:cNvPr id="381403" name="Group 475"/>
          <p:cNvGraphicFramePr>
            <a:graphicFrameLocks noGrp="1"/>
          </p:cNvGraphicFramePr>
          <p:nvPr>
            <p:ph sz="half" idx="4294967295"/>
            <p:extLst>
              <p:ext uri="{D42A27DB-BD31-4B8C-83A1-F6EECF244321}">
                <p14:modId xmlns:p14="http://schemas.microsoft.com/office/powerpoint/2010/main" val="3235177937"/>
              </p:ext>
            </p:extLst>
          </p:nvPr>
        </p:nvGraphicFramePr>
        <p:xfrm>
          <a:off x="353834" y="1600200"/>
          <a:ext cx="4038600" cy="914400"/>
        </p:xfrm>
        <a:graphic>
          <a:graphicData uri="http://schemas.openxmlformats.org/drawingml/2006/table">
            <a:tbl>
              <a:tblPr/>
              <a:tblGrid>
                <a:gridCol w="4038600">
                  <a:extLst>
                    <a:ext uri="{9D8B030D-6E8A-4147-A177-3AD203B41FA5}">
                      <a16:colId xmlns:a16="http://schemas.microsoft.com/office/drawing/2014/main" val="20000"/>
                    </a:ext>
                  </a:extLst>
                </a:gridCol>
              </a:tblGrid>
              <a:tr h="914400">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Department Standing Committee meets after obtaining letters of reference</a:t>
                      </a:r>
                      <a:endParaRPr kumimoji="0" lang="en-US" sz="14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81416" name="Group 488"/>
          <p:cNvGraphicFramePr>
            <a:graphicFrameLocks noGrp="1"/>
          </p:cNvGraphicFramePr>
          <p:nvPr>
            <p:ph sz="quarter" idx="4294967295"/>
            <p:extLst>
              <p:ext uri="{D42A27DB-BD31-4B8C-83A1-F6EECF244321}">
                <p14:modId xmlns:p14="http://schemas.microsoft.com/office/powerpoint/2010/main" val="3474882540"/>
              </p:ext>
            </p:extLst>
          </p:nvPr>
        </p:nvGraphicFramePr>
        <p:xfrm>
          <a:off x="4667246" y="1600200"/>
          <a:ext cx="4038600" cy="914400"/>
        </p:xfrm>
        <a:graphic>
          <a:graphicData uri="http://schemas.openxmlformats.org/drawingml/2006/table">
            <a:tbl>
              <a:tblPr/>
              <a:tblGrid>
                <a:gridCol w="4038600">
                  <a:extLst>
                    <a:ext uri="{9D8B030D-6E8A-4147-A177-3AD203B41FA5}">
                      <a16:colId xmlns:a16="http://schemas.microsoft.com/office/drawing/2014/main" val="20000"/>
                    </a:ext>
                  </a:extLst>
                </a:gridCol>
              </a:tblGrid>
              <a:tr h="914400">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Department Standing Committee votes &amp; recommends to Head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81431" name="Group 503"/>
          <p:cNvGraphicFramePr>
            <a:graphicFrameLocks noGrp="1"/>
          </p:cNvGraphicFramePr>
          <p:nvPr>
            <p:ph sz="quarter" idx="4294967295"/>
            <p:extLst>
              <p:ext uri="{D42A27DB-BD31-4B8C-83A1-F6EECF244321}">
                <p14:modId xmlns:p14="http://schemas.microsoft.com/office/powerpoint/2010/main" val="3211978283"/>
              </p:ext>
            </p:extLst>
          </p:nvPr>
        </p:nvGraphicFramePr>
        <p:xfrm>
          <a:off x="609599" y="4474757"/>
          <a:ext cx="3886200" cy="1316038"/>
        </p:xfrm>
        <a:graphic>
          <a:graphicData uri="http://schemas.openxmlformats.org/drawingml/2006/table">
            <a:tbl>
              <a:tblPr/>
              <a:tblGrid>
                <a:gridCol w="3886200">
                  <a:extLst>
                    <a:ext uri="{9D8B030D-6E8A-4147-A177-3AD203B41FA5}">
                      <a16:colId xmlns:a16="http://schemas.microsoft.com/office/drawing/2014/main" val="20000"/>
                    </a:ext>
                  </a:extLst>
                </a:gridCol>
              </a:tblGrid>
              <a:tr h="1316038">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Invited to respond in writing to serious concerns</a:t>
                      </a:r>
                      <a:endParaRPr kumimoji="0" lang="en-US" sz="14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2550" name="Rectangle 22"/>
          <p:cNvSpPr>
            <a:spLocks noChangeArrowheads="1"/>
          </p:cNvSpPr>
          <p:nvPr/>
        </p:nvSpPr>
        <p:spPr bwMode="auto">
          <a:xfrm>
            <a:off x="6350" y="-1687513"/>
            <a:ext cx="9144000" cy="0"/>
          </a:xfrm>
          <a:prstGeom prst="rect">
            <a:avLst/>
          </a:prstGeom>
          <a:noFill/>
          <a:ln w="9525">
            <a:noFill/>
            <a:miter lim="800000"/>
            <a:headEnd/>
            <a:tailEnd/>
          </a:ln>
        </p:spPr>
        <p:txBody>
          <a:bodyPr wrap="none">
            <a:spAutoFit/>
          </a:bodyPr>
          <a:lstStyle/>
          <a:p>
            <a:pPr algn="ctr" eaLnBrk="0" hangingPunct="0">
              <a:spcBef>
                <a:spcPct val="50000"/>
              </a:spcBef>
            </a:pPr>
            <a:endParaRPr lang="en-US"/>
          </a:p>
        </p:txBody>
      </p:sp>
      <p:graphicFrame>
        <p:nvGraphicFramePr>
          <p:cNvPr id="381095" name="Group 167"/>
          <p:cNvGraphicFramePr>
            <a:graphicFrameLocks noGrp="1"/>
          </p:cNvGraphicFramePr>
          <p:nvPr/>
        </p:nvGraphicFramePr>
        <p:xfrm>
          <a:off x="15875" y="1249363"/>
          <a:ext cx="1031875" cy="487532"/>
        </p:xfrm>
        <a:graphic>
          <a:graphicData uri="http://schemas.openxmlformats.org/drawingml/2006/table">
            <a:tbl>
              <a:tblPr/>
              <a:tblGrid>
                <a:gridCol w="1031875">
                  <a:extLst>
                    <a:ext uri="{9D8B030D-6E8A-4147-A177-3AD203B41FA5}">
                      <a16:colId xmlns:a16="http://schemas.microsoft.com/office/drawing/2014/main" val="20000"/>
                    </a:ext>
                  </a:extLst>
                </a:gridCol>
              </a:tblGrid>
              <a:tr h="48736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marT="45646" marB="45646" anchor="b"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2553" name="AutoShape 490"/>
          <p:cNvSpPr>
            <a:spLocks noChangeArrowheads="1"/>
          </p:cNvSpPr>
          <p:nvPr/>
        </p:nvSpPr>
        <p:spPr bwMode="auto">
          <a:xfrm>
            <a:off x="1219200" y="2514600"/>
            <a:ext cx="2209800" cy="1219200"/>
          </a:xfrm>
          <a:prstGeom prst="diamond">
            <a:avLst/>
          </a:prstGeom>
          <a:solidFill>
            <a:srgbClr val="FFFFFF"/>
          </a:solidFill>
          <a:ln w="9525">
            <a:solidFill>
              <a:srgbClr val="000000"/>
            </a:solidFill>
            <a:miter lim="800000"/>
            <a:headEnd/>
            <a:tailEnd/>
          </a:ln>
        </p:spPr>
        <p:txBody>
          <a:bodyPr/>
          <a:lstStyle/>
          <a:p>
            <a:pPr algn="ctr"/>
            <a:r>
              <a:rPr lang="en-US" sz="1400" i="0"/>
              <a:t>Serious concerns?</a:t>
            </a:r>
          </a:p>
        </p:txBody>
      </p:sp>
      <p:sp>
        <p:nvSpPr>
          <p:cNvPr id="22554" name="Rectangle 491"/>
          <p:cNvSpPr>
            <a:spLocks noChangeArrowheads="1"/>
          </p:cNvSpPr>
          <p:nvPr/>
        </p:nvSpPr>
        <p:spPr bwMode="auto">
          <a:xfrm>
            <a:off x="1981200" y="3733800"/>
            <a:ext cx="685800" cy="304800"/>
          </a:xfrm>
          <a:prstGeom prst="rect">
            <a:avLst/>
          </a:prstGeom>
          <a:solidFill>
            <a:srgbClr val="FFFFFF"/>
          </a:solidFill>
          <a:ln w="9525">
            <a:solidFill>
              <a:srgbClr val="000000"/>
            </a:solidFill>
            <a:miter lim="800000"/>
            <a:headEnd/>
            <a:tailEnd/>
          </a:ln>
        </p:spPr>
        <p:txBody>
          <a:bodyPr/>
          <a:lstStyle/>
          <a:p>
            <a:pPr algn="ctr"/>
            <a:r>
              <a:rPr lang="en-US" sz="1400" i="0"/>
              <a:t>Yes</a:t>
            </a:r>
          </a:p>
        </p:txBody>
      </p:sp>
      <p:sp>
        <p:nvSpPr>
          <p:cNvPr id="22555" name="Rectangle 492"/>
          <p:cNvSpPr>
            <a:spLocks noChangeArrowheads="1"/>
          </p:cNvSpPr>
          <p:nvPr/>
        </p:nvSpPr>
        <p:spPr bwMode="auto">
          <a:xfrm>
            <a:off x="3446318" y="2971395"/>
            <a:ext cx="609600" cy="304800"/>
          </a:xfrm>
          <a:prstGeom prst="rect">
            <a:avLst/>
          </a:prstGeom>
          <a:solidFill>
            <a:srgbClr val="FFFFFF"/>
          </a:solidFill>
          <a:ln w="9525">
            <a:solidFill>
              <a:srgbClr val="000000"/>
            </a:solidFill>
            <a:miter lim="800000"/>
            <a:headEnd/>
            <a:tailEnd/>
          </a:ln>
        </p:spPr>
        <p:txBody>
          <a:bodyPr/>
          <a:lstStyle/>
          <a:p>
            <a:pPr algn="ctr"/>
            <a:r>
              <a:rPr lang="en-US" sz="1400" i="0"/>
              <a:t>No</a:t>
            </a:r>
          </a:p>
        </p:txBody>
      </p:sp>
      <p:sp>
        <p:nvSpPr>
          <p:cNvPr id="22556" name="Line 493"/>
          <p:cNvSpPr>
            <a:spLocks noChangeShapeType="1"/>
          </p:cNvSpPr>
          <p:nvPr/>
        </p:nvSpPr>
        <p:spPr bwMode="auto">
          <a:xfrm>
            <a:off x="2286000" y="4114800"/>
            <a:ext cx="0" cy="304800"/>
          </a:xfrm>
          <a:prstGeom prst="line">
            <a:avLst/>
          </a:prstGeom>
          <a:noFill/>
          <a:ln w="9525">
            <a:solidFill>
              <a:srgbClr val="000000"/>
            </a:solidFill>
            <a:round/>
            <a:headEnd/>
            <a:tailEnd type="triangle" w="med" len="med"/>
          </a:ln>
        </p:spPr>
        <p:txBody>
          <a:bodyPr/>
          <a:lstStyle/>
          <a:p>
            <a:endParaRPr lang="en-US" sz="1400"/>
          </a:p>
        </p:txBody>
      </p:sp>
      <p:sp>
        <p:nvSpPr>
          <p:cNvPr id="22557" name="Line 505"/>
          <p:cNvSpPr>
            <a:spLocks noChangeShapeType="1"/>
          </p:cNvSpPr>
          <p:nvPr/>
        </p:nvSpPr>
        <p:spPr bwMode="auto">
          <a:xfrm>
            <a:off x="4495800" y="5181600"/>
            <a:ext cx="2209800" cy="0"/>
          </a:xfrm>
          <a:prstGeom prst="line">
            <a:avLst/>
          </a:prstGeom>
          <a:noFill/>
          <a:ln w="9525">
            <a:solidFill>
              <a:srgbClr val="000000"/>
            </a:solidFill>
            <a:round/>
            <a:headEnd/>
            <a:tailEnd/>
          </a:ln>
        </p:spPr>
        <p:txBody>
          <a:bodyPr/>
          <a:lstStyle/>
          <a:p>
            <a:endParaRPr lang="en-US" sz="1400"/>
          </a:p>
        </p:txBody>
      </p:sp>
      <p:sp>
        <p:nvSpPr>
          <p:cNvPr id="22558" name="Line 506"/>
          <p:cNvSpPr>
            <a:spLocks noChangeShapeType="1"/>
          </p:cNvSpPr>
          <p:nvPr/>
        </p:nvSpPr>
        <p:spPr bwMode="auto">
          <a:xfrm flipV="1">
            <a:off x="6705600" y="2514600"/>
            <a:ext cx="0" cy="2667000"/>
          </a:xfrm>
          <a:prstGeom prst="line">
            <a:avLst/>
          </a:prstGeom>
          <a:noFill/>
          <a:ln w="9525">
            <a:solidFill>
              <a:schemeClr val="tx1"/>
            </a:solidFill>
            <a:round/>
            <a:headEnd/>
            <a:tailEnd type="triangle" w="med" len="med"/>
          </a:ln>
        </p:spPr>
        <p:txBody>
          <a:bodyPr/>
          <a:lstStyle/>
          <a:p>
            <a:endParaRPr lang="en-US" sz="1400"/>
          </a:p>
        </p:txBody>
      </p:sp>
      <p:sp>
        <p:nvSpPr>
          <p:cNvPr id="22559" name="Line 507"/>
          <p:cNvSpPr>
            <a:spLocks noChangeShapeType="1"/>
          </p:cNvSpPr>
          <p:nvPr/>
        </p:nvSpPr>
        <p:spPr bwMode="auto">
          <a:xfrm flipV="1">
            <a:off x="4076699" y="3112710"/>
            <a:ext cx="1181095" cy="1"/>
          </a:xfrm>
          <a:prstGeom prst="line">
            <a:avLst/>
          </a:prstGeom>
          <a:noFill/>
          <a:ln w="9525">
            <a:solidFill>
              <a:schemeClr val="tx1"/>
            </a:solidFill>
            <a:round/>
            <a:headEnd/>
            <a:tailEnd/>
          </a:ln>
        </p:spPr>
        <p:txBody>
          <a:bodyPr/>
          <a:lstStyle/>
          <a:p>
            <a:endParaRPr lang="en-US" sz="1400"/>
          </a:p>
        </p:txBody>
      </p:sp>
      <p:sp>
        <p:nvSpPr>
          <p:cNvPr id="22560" name="Line 508"/>
          <p:cNvSpPr>
            <a:spLocks noChangeShapeType="1"/>
          </p:cNvSpPr>
          <p:nvPr/>
        </p:nvSpPr>
        <p:spPr bwMode="auto">
          <a:xfrm flipV="1">
            <a:off x="5257800" y="2514599"/>
            <a:ext cx="0" cy="598111"/>
          </a:xfrm>
          <a:prstGeom prst="line">
            <a:avLst/>
          </a:prstGeom>
          <a:noFill/>
          <a:ln w="9525">
            <a:solidFill>
              <a:schemeClr val="tx1"/>
            </a:solidFill>
            <a:round/>
            <a:headEnd/>
            <a:tailEnd type="triangle" w="med" len="med"/>
          </a:ln>
        </p:spPr>
        <p:txBody>
          <a:bodyPr/>
          <a:lstStyle/>
          <a:p>
            <a:endParaRPr lang="en-US" sz="1400"/>
          </a:p>
        </p:txBody>
      </p:sp>
      <p:sp>
        <p:nvSpPr>
          <p:cNvPr id="18" name="Rectangle 2">
            <a:extLst>
              <a:ext uri="{FF2B5EF4-FFF2-40B4-BE49-F238E27FC236}">
                <a16:creationId xmlns:a16="http://schemas.microsoft.com/office/drawing/2014/main" id="{B5F8EFD5-7824-4FDE-9878-F913519D77ED}"/>
              </a:ext>
            </a:extLst>
          </p:cNvPr>
          <p:cNvSpPr txBox="1">
            <a:spLocks noChangeArrowheads="1"/>
          </p:cNvSpPr>
          <p:nvPr/>
        </p:nvSpPr>
        <p:spPr bwMode="auto">
          <a:xfrm>
            <a:off x="0" y="482034"/>
            <a:ext cx="9144000" cy="7371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itchFamily="34" charset="0"/>
              </a:defRPr>
            </a:lvl2pPr>
            <a:lvl3pPr algn="l" rtl="0" eaLnBrk="0" fontAlgn="base" hangingPunct="0">
              <a:spcBef>
                <a:spcPct val="0"/>
              </a:spcBef>
              <a:spcAft>
                <a:spcPct val="0"/>
              </a:spcAft>
              <a:defRPr sz="4200">
                <a:solidFill>
                  <a:schemeClr val="tx2"/>
                </a:solidFill>
                <a:latin typeface="Calibri" pitchFamily="34" charset="0"/>
              </a:defRPr>
            </a:lvl3pPr>
            <a:lvl4pPr algn="l" rtl="0" eaLnBrk="0" fontAlgn="base" hangingPunct="0">
              <a:spcBef>
                <a:spcPct val="0"/>
              </a:spcBef>
              <a:spcAft>
                <a:spcPct val="0"/>
              </a:spcAft>
              <a:defRPr sz="4200">
                <a:solidFill>
                  <a:schemeClr val="tx2"/>
                </a:solidFill>
                <a:latin typeface="Calibri" pitchFamily="34" charset="0"/>
              </a:defRPr>
            </a:lvl4pPr>
            <a:lvl5pPr algn="l" rtl="0" eaLnBrk="0" fontAlgn="base" hangingPunct="0">
              <a:spcBef>
                <a:spcPct val="0"/>
              </a:spcBef>
              <a:spcAft>
                <a:spcPct val="0"/>
              </a:spcAft>
              <a:defRPr sz="4200">
                <a:solidFill>
                  <a:schemeClr val="tx2"/>
                </a:solidFill>
                <a:latin typeface="Calibri" pitchFamily="34"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a:lstStyle>
          <a:p>
            <a:pPr algn="ctr" eaLnBrk="1" hangingPunct="1"/>
            <a:r>
              <a:rPr lang="en-US" sz="3600" i="0" kern="0"/>
              <a:t>Tenure &amp; Promotion Reviews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597492B-9A84-4A8B-B735-2B26FD148909}"/>
              </a:ext>
            </a:extLst>
          </p:cNvPr>
          <p:cNvSpPr>
            <a:spLocks noGrp="1"/>
          </p:cNvSpPr>
          <p:nvPr>
            <p:ph type="sldNum" sz="quarter" idx="12"/>
          </p:nvPr>
        </p:nvSpPr>
        <p:spPr/>
        <p:txBody>
          <a:bodyPr/>
          <a:lstStyle/>
          <a:p>
            <a:pPr>
              <a:defRPr/>
            </a:pPr>
            <a:fld id="{A107790D-9CE3-4E0E-8F1B-EF17C33E5A37}" type="slidenum">
              <a:rPr lang="en-US" altLang="en-US" smtClean="0"/>
              <a:pPr>
                <a:defRPr/>
              </a:pPr>
              <a:t>24</a:t>
            </a:fld>
            <a:endParaRPr lang="en-US" altLang="en-US"/>
          </a:p>
        </p:txBody>
      </p:sp>
      <p:graphicFrame>
        <p:nvGraphicFramePr>
          <p:cNvPr id="387075" name="Group 3"/>
          <p:cNvGraphicFramePr>
            <a:graphicFrameLocks noGrp="1"/>
          </p:cNvGraphicFramePr>
          <p:nvPr>
            <p:ph sz="quarter" idx="4294967295"/>
            <p:extLst>
              <p:ext uri="{D42A27DB-BD31-4B8C-83A1-F6EECF244321}">
                <p14:modId xmlns:p14="http://schemas.microsoft.com/office/powerpoint/2010/main" val="1016081611"/>
              </p:ext>
            </p:extLst>
          </p:nvPr>
        </p:nvGraphicFramePr>
        <p:xfrm>
          <a:off x="2514600" y="1447800"/>
          <a:ext cx="4038600" cy="838200"/>
        </p:xfrm>
        <a:graphic>
          <a:graphicData uri="http://schemas.openxmlformats.org/drawingml/2006/table">
            <a:tbl>
              <a:tblPr/>
              <a:tblGrid>
                <a:gridCol w="4038600">
                  <a:extLst>
                    <a:ext uri="{9D8B030D-6E8A-4147-A177-3AD203B41FA5}">
                      <a16:colId xmlns:a16="http://schemas.microsoft.com/office/drawing/2014/main" val="20000"/>
                    </a:ext>
                  </a:extLst>
                </a:gridCol>
              </a:tblGrid>
              <a:tr h="838200">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Head recommends to Dean</a:t>
                      </a:r>
                      <a:endParaRPr kumimoji="0" lang="en-US" sz="14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87128" name="Group 56"/>
          <p:cNvGraphicFramePr>
            <a:graphicFrameLocks noGrp="1"/>
          </p:cNvGraphicFramePr>
          <p:nvPr>
            <p:ph sz="quarter" idx="4294967295"/>
            <p:extLst>
              <p:ext uri="{D42A27DB-BD31-4B8C-83A1-F6EECF244321}">
                <p14:modId xmlns:p14="http://schemas.microsoft.com/office/powerpoint/2010/main" val="4175847262"/>
              </p:ext>
            </p:extLst>
          </p:nvPr>
        </p:nvGraphicFramePr>
        <p:xfrm>
          <a:off x="2514600" y="2590800"/>
          <a:ext cx="4038600" cy="838200"/>
        </p:xfrm>
        <a:graphic>
          <a:graphicData uri="http://schemas.openxmlformats.org/drawingml/2006/table">
            <a:tbl>
              <a:tblPr/>
              <a:tblGrid>
                <a:gridCol w="4038600">
                  <a:extLst>
                    <a:ext uri="{9D8B030D-6E8A-4147-A177-3AD203B41FA5}">
                      <a16:colId xmlns:a16="http://schemas.microsoft.com/office/drawing/2014/main" val="20000"/>
                    </a:ext>
                  </a:extLst>
                </a:gridCol>
              </a:tblGrid>
              <a:tr h="838200">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Head notifies candidate in writing of decision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87122" name="Group 50"/>
          <p:cNvGraphicFramePr>
            <a:graphicFrameLocks noGrp="1"/>
          </p:cNvGraphicFramePr>
          <p:nvPr>
            <p:ph sz="quarter" idx="4294967295"/>
            <p:extLst>
              <p:ext uri="{D42A27DB-BD31-4B8C-83A1-F6EECF244321}">
                <p14:modId xmlns:p14="http://schemas.microsoft.com/office/powerpoint/2010/main" val="755980106"/>
              </p:ext>
            </p:extLst>
          </p:nvPr>
        </p:nvGraphicFramePr>
        <p:xfrm>
          <a:off x="2449882" y="4876800"/>
          <a:ext cx="4114800" cy="796925"/>
        </p:xfrm>
        <a:graphic>
          <a:graphicData uri="http://schemas.openxmlformats.org/drawingml/2006/table">
            <a:tbl>
              <a:tblPr/>
              <a:tblGrid>
                <a:gridCol w="4114800">
                  <a:extLst>
                    <a:ext uri="{9D8B030D-6E8A-4147-A177-3AD203B41FA5}">
                      <a16:colId xmlns:a16="http://schemas.microsoft.com/office/drawing/2014/main" val="20000"/>
                    </a:ext>
                  </a:extLst>
                </a:gridCol>
              </a:tblGrid>
              <a:tr h="796925">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Invited to respond in writing to Dean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3574" name="Rectangle 15"/>
          <p:cNvSpPr>
            <a:spLocks noChangeArrowheads="1"/>
          </p:cNvSpPr>
          <p:nvPr/>
        </p:nvSpPr>
        <p:spPr bwMode="auto">
          <a:xfrm>
            <a:off x="6350" y="-1687513"/>
            <a:ext cx="9144000" cy="0"/>
          </a:xfrm>
          <a:prstGeom prst="rect">
            <a:avLst/>
          </a:prstGeom>
          <a:noFill/>
          <a:ln w="9525">
            <a:noFill/>
            <a:miter lim="800000"/>
            <a:headEnd/>
            <a:tailEnd/>
          </a:ln>
        </p:spPr>
        <p:txBody>
          <a:bodyPr wrap="none">
            <a:spAutoFit/>
          </a:bodyPr>
          <a:lstStyle/>
          <a:p>
            <a:pPr algn="ctr" eaLnBrk="0" hangingPunct="0">
              <a:spcBef>
                <a:spcPct val="50000"/>
              </a:spcBef>
            </a:pPr>
            <a:endParaRPr lang="en-US"/>
          </a:p>
        </p:txBody>
      </p:sp>
      <p:sp>
        <p:nvSpPr>
          <p:cNvPr id="23575" name="AutoShape 22"/>
          <p:cNvSpPr>
            <a:spLocks noChangeArrowheads="1"/>
          </p:cNvSpPr>
          <p:nvPr/>
        </p:nvSpPr>
        <p:spPr bwMode="auto">
          <a:xfrm>
            <a:off x="3429000" y="3505200"/>
            <a:ext cx="2209800" cy="685800"/>
          </a:xfrm>
          <a:prstGeom prst="diamond">
            <a:avLst/>
          </a:prstGeom>
          <a:solidFill>
            <a:srgbClr val="FFFFFF"/>
          </a:solidFill>
          <a:ln w="9525">
            <a:solidFill>
              <a:srgbClr val="000000"/>
            </a:solidFill>
            <a:miter lim="800000"/>
            <a:headEnd/>
            <a:tailEnd/>
          </a:ln>
        </p:spPr>
        <p:txBody>
          <a:bodyPr/>
          <a:lstStyle/>
          <a:p>
            <a:pPr algn="ctr"/>
            <a:r>
              <a:rPr lang="en-US" sz="1400" i="0"/>
              <a:t>Negative?</a:t>
            </a:r>
          </a:p>
        </p:txBody>
      </p:sp>
      <p:sp>
        <p:nvSpPr>
          <p:cNvPr id="23576" name="Rectangle 23"/>
          <p:cNvSpPr>
            <a:spLocks noChangeArrowheads="1"/>
          </p:cNvSpPr>
          <p:nvPr/>
        </p:nvSpPr>
        <p:spPr bwMode="auto">
          <a:xfrm>
            <a:off x="4191000" y="4267200"/>
            <a:ext cx="685800" cy="304800"/>
          </a:xfrm>
          <a:prstGeom prst="rect">
            <a:avLst/>
          </a:prstGeom>
          <a:solidFill>
            <a:srgbClr val="FFFFFF"/>
          </a:solidFill>
          <a:ln w="9525">
            <a:solidFill>
              <a:srgbClr val="000000"/>
            </a:solidFill>
            <a:miter lim="800000"/>
            <a:headEnd/>
            <a:tailEnd/>
          </a:ln>
        </p:spPr>
        <p:txBody>
          <a:bodyPr/>
          <a:lstStyle/>
          <a:p>
            <a:pPr algn="ctr"/>
            <a:r>
              <a:rPr lang="en-US" sz="1400" i="0"/>
              <a:t>Yes</a:t>
            </a:r>
          </a:p>
        </p:txBody>
      </p:sp>
      <p:sp>
        <p:nvSpPr>
          <p:cNvPr id="23577" name="Line 25"/>
          <p:cNvSpPr>
            <a:spLocks noChangeShapeType="1"/>
          </p:cNvSpPr>
          <p:nvPr/>
        </p:nvSpPr>
        <p:spPr bwMode="auto">
          <a:xfrm>
            <a:off x="4507282" y="4572000"/>
            <a:ext cx="0" cy="304800"/>
          </a:xfrm>
          <a:prstGeom prst="line">
            <a:avLst/>
          </a:prstGeom>
          <a:noFill/>
          <a:ln w="9525">
            <a:solidFill>
              <a:srgbClr val="000000"/>
            </a:solidFill>
            <a:round/>
            <a:headEnd/>
            <a:tailEnd type="triangle" w="med" len="med"/>
          </a:ln>
        </p:spPr>
        <p:txBody>
          <a:bodyPr/>
          <a:lstStyle/>
          <a:p>
            <a:endParaRPr lang="en-US"/>
          </a:p>
        </p:txBody>
      </p:sp>
      <p:sp>
        <p:nvSpPr>
          <p:cNvPr id="23578" name="Line 58"/>
          <p:cNvSpPr>
            <a:spLocks noChangeShapeType="1"/>
          </p:cNvSpPr>
          <p:nvPr/>
        </p:nvSpPr>
        <p:spPr bwMode="auto">
          <a:xfrm>
            <a:off x="4533900" y="2286000"/>
            <a:ext cx="0" cy="304800"/>
          </a:xfrm>
          <a:prstGeom prst="line">
            <a:avLst/>
          </a:prstGeom>
          <a:noFill/>
          <a:ln w="9525">
            <a:solidFill>
              <a:schemeClr val="tx1"/>
            </a:solidFill>
            <a:round/>
            <a:headEnd/>
            <a:tailEnd type="triangle" w="med" len="med"/>
          </a:ln>
        </p:spPr>
        <p:txBody>
          <a:bodyPr/>
          <a:lstStyle/>
          <a:p>
            <a:endParaRPr lang="en-US"/>
          </a:p>
        </p:txBody>
      </p:sp>
      <p:sp>
        <p:nvSpPr>
          <p:cNvPr id="13" name="Rectangle 2">
            <a:extLst>
              <a:ext uri="{FF2B5EF4-FFF2-40B4-BE49-F238E27FC236}">
                <a16:creationId xmlns:a16="http://schemas.microsoft.com/office/drawing/2014/main" id="{E49FE757-DCC3-4AEE-B71B-C42A9EC00385}"/>
              </a:ext>
            </a:extLst>
          </p:cNvPr>
          <p:cNvSpPr txBox="1">
            <a:spLocks noChangeArrowheads="1"/>
          </p:cNvSpPr>
          <p:nvPr/>
        </p:nvSpPr>
        <p:spPr bwMode="auto">
          <a:xfrm>
            <a:off x="0" y="482034"/>
            <a:ext cx="9144000" cy="7371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itchFamily="34" charset="0"/>
              </a:defRPr>
            </a:lvl2pPr>
            <a:lvl3pPr algn="l" rtl="0" eaLnBrk="0" fontAlgn="base" hangingPunct="0">
              <a:spcBef>
                <a:spcPct val="0"/>
              </a:spcBef>
              <a:spcAft>
                <a:spcPct val="0"/>
              </a:spcAft>
              <a:defRPr sz="4200">
                <a:solidFill>
                  <a:schemeClr val="tx2"/>
                </a:solidFill>
                <a:latin typeface="Calibri" pitchFamily="34" charset="0"/>
              </a:defRPr>
            </a:lvl3pPr>
            <a:lvl4pPr algn="l" rtl="0" eaLnBrk="0" fontAlgn="base" hangingPunct="0">
              <a:spcBef>
                <a:spcPct val="0"/>
              </a:spcBef>
              <a:spcAft>
                <a:spcPct val="0"/>
              </a:spcAft>
              <a:defRPr sz="4200">
                <a:solidFill>
                  <a:schemeClr val="tx2"/>
                </a:solidFill>
                <a:latin typeface="Calibri" pitchFamily="34" charset="0"/>
              </a:defRPr>
            </a:lvl4pPr>
            <a:lvl5pPr algn="l" rtl="0" eaLnBrk="0" fontAlgn="base" hangingPunct="0">
              <a:spcBef>
                <a:spcPct val="0"/>
              </a:spcBef>
              <a:spcAft>
                <a:spcPct val="0"/>
              </a:spcAft>
              <a:defRPr sz="4200">
                <a:solidFill>
                  <a:schemeClr val="tx2"/>
                </a:solidFill>
                <a:latin typeface="Calibri" pitchFamily="34"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a:lstStyle>
          <a:p>
            <a:pPr algn="ctr" eaLnBrk="1" hangingPunct="1"/>
            <a:r>
              <a:rPr lang="en-US" sz="3600" i="0" kern="0"/>
              <a:t>Tenure &amp; Promotion Reviews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E4E35F45-42FA-4152-99E8-A0A1E6486292}"/>
              </a:ext>
            </a:extLst>
          </p:cNvPr>
          <p:cNvSpPr>
            <a:spLocks noGrp="1"/>
          </p:cNvSpPr>
          <p:nvPr>
            <p:ph type="sldNum" sz="quarter" idx="12"/>
          </p:nvPr>
        </p:nvSpPr>
        <p:spPr/>
        <p:txBody>
          <a:bodyPr/>
          <a:lstStyle/>
          <a:p>
            <a:pPr>
              <a:defRPr/>
            </a:pPr>
            <a:fld id="{A107790D-9CE3-4E0E-8F1B-EF17C33E5A37}" type="slidenum">
              <a:rPr lang="en-US" altLang="en-US" smtClean="0"/>
              <a:pPr>
                <a:defRPr/>
              </a:pPr>
              <a:t>25</a:t>
            </a:fld>
            <a:endParaRPr lang="en-US" altLang="en-US"/>
          </a:p>
        </p:txBody>
      </p:sp>
      <p:graphicFrame>
        <p:nvGraphicFramePr>
          <p:cNvPr id="390147" name="Group 3"/>
          <p:cNvGraphicFramePr>
            <a:graphicFrameLocks noGrp="1"/>
          </p:cNvGraphicFramePr>
          <p:nvPr>
            <p:ph sz="quarter" idx="4294967295"/>
            <p:extLst>
              <p:ext uri="{D42A27DB-BD31-4B8C-83A1-F6EECF244321}">
                <p14:modId xmlns:p14="http://schemas.microsoft.com/office/powerpoint/2010/main" val="2753286811"/>
              </p:ext>
            </p:extLst>
          </p:nvPr>
        </p:nvGraphicFramePr>
        <p:xfrm>
          <a:off x="4572000" y="1600200"/>
          <a:ext cx="4038600" cy="838200"/>
        </p:xfrm>
        <a:graphic>
          <a:graphicData uri="http://schemas.openxmlformats.org/drawingml/2006/table">
            <a:tbl>
              <a:tblPr/>
              <a:tblGrid>
                <a:gridCol w="4038600">
                  <a:extLst>
                    <a:ext uri="{9D8B030D-6E8A-4147-A177-3AD203B41FA5}">
                      <a16:colId xmlns:a16="http://schemas.microsoft.com/office/drawing/2014/main" val="20000"/>
                    </a:ext>
                  </a:extLst>
                </a:gridCol>
              </a:tblGrid>
              <a:tr h="838200">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Dean recommends to President</a:t>
                      </a:r>
                      <a:endParaRPr kumimoji="0" lang="en-US" sz="14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90170" name="Group 26"/>
          <p:cNvGraphicFramePr>
            <a:graphicFrameLocks noGrp="1"/>
          </p:cNvGraphicFramePr>
          <p:nvPr>
            <p:ph sz="quarter" idx="4294967295"/>
            <p:extLst>
              <p:ext uri="{D42A27DB-BD31-4B8C-83A1-F6EECF244321}">
                <p14:modId xmlns:p14="http://schemas.microsoft.com/office/powerpoint/2010/main" val="20642864"/>
              </p:ext>
            </p:extLst>
          </p:nvPr>
        </p:nvGraphicFramePr>
        <p:xfrm>
          <a:off x="457200" y="1600200"/>
          <a:ext cx="3733800" cy="838200"/>
        </p:xfrm>
        <a:graphic>
          <a:graphicData uri="http://schemas.openxmlformats.org/drawingml/2006/table">
            <a:tbl>
              <a:tblPr/>
              <a:tblGrid>
                <a:gridCol w="3733800">
                  <a:extLst>
                    <a:ext uri="{9D8B030D-6E8A-4147-A177-3AD203B41FA5}">
                      <a16:colId xmlns:a16="http://schemas.microsoft.com/office/drawing/2014/main" val="20000"/>
                    </a:ext>
                  </a:extLst>
                </a:gridCol>
              </a:tblGrid>
              <a:tr h="838200">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Dean seeks Faculty Committee vote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90153" name="Group 9"/>
          <p:cNvGraphicFramePr>
            <a:graphicFrameLocks noGrp="1"/>
          </p:cNvGraphicFramePr>
          <p:nvPr>
            <p:ph sz="quarter" idx="4294967295"/>
            <p:extLst>
              <p:ext uri="{D42A27DB-BD31-4B8C-83A1-F6EECF244321}">
                <p14:modId xmlns:p14="http://schemas.microsoft.com/office/powerpoint/2010/main" val="3478438924"/>
              </p:ext>
            </p:extLst>
          </p:nvPr>
        </p:nvGraphicFramePr>
        <p:xfrm>
          <a:off x="4572000" y="2743200"/>
          <a:ext cx="4038600" cy="838200"/>
        </p:xfrm>
        <a:graphic>
          <a:graphicData uri="http://schemas.openxmlformats.org/drawingml/2006/table">
            <a:tbl>
              <a:tblPr/>
              <a:tblGrid>
                <a:gridCol w="4038600">
                  <a:extLst>
                    <a:ext uri="{9D8B030D-6E8A-4147-A177-3AD203B41FA5}">
                      <a16:colId xmlns:a16="http://schemas.microsoft.com/office/drawing/2014/main" val="20000"/>
                    </a:ext>
                  </a:extLst>
                </a:gridCol>
              </a:tblGrid>
              <a:tr h="838200">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Senior Appointments Committee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90163" name="Group 19"/>
          <p:cNvGraphicFramePr>
            <a:graphicFrameLocks noGrp="1"/>
          </p:cNvGraphicFramePr>
          <p:nvPr>
            <p:ph sz="quarter" idx="4294967295"/>
            <p:extLst>
              <p:ext uri="{D42A27DB-BD31-4B8C-83A1-F6EECF244321}">
                <p14:modId xmlns:p14="http://schemas.microsoft.com/office/powerpoint/2010/main" val="3541542509"/>
              </p:ext>
            </p:extLst>
          </p:nvPr>
        </p:nvGraphicFramePr>
        <p:xfrm>
          <a:off x="4572000" y="3919538"/>
          <a:ext cx="4038600" cy="796925"/>
        </p:xfrm>
        <a:graphic>
          <a:graphicData uri="http://schemas.openxmlformats.org/drawingml/2006/table">
            <a:tbl>
              <a:tblPr/>
              <a:tblGrid>
                <a:gridCol w="4038600">
                  <a:extLst>
                    <a:ext uri="{9D8B030D-6E8A-4147-A177-3AD203B41FA5}">
                      <a16:colId xmlns:a16="http://schemas.microsoft.com/office/drawing/2014/main" val="20000"/>
                    </a:ext>
                  </a:extLst>
                </a:gridCol>
              </a:tblGrid>
              <a:tr h="796925">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Recommendation to President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4604" name="Rectangle 15"/>
          <p:cNvSpPr>
            <a:spLocks noChangeArrowheads="1"/>
          </p:cNvSpPr>
          <p:nvPr/>
        </p:nvSpPr>
        <p:spPr bwMode="auto">
          <a:xfrm>
            <a:off x="6350" y="-1687513"/>
            <a:ext cx="9144000" cy="0"/>
          </a:xfrm>
          <a:prstGeom prst="rect">
            <a:avLst/>
          </a:prstGeom>
          <a:noFill/>
          <a:ln w="9525">
            <a:noFill/>
            <a:miter lim="800000"/>
            <a:headEnd/>
            <a:tailEnd/>
          </a:ln>
        </p:spPr>
        <p:txBody>
          <a:bodyPr wrap="none">
            <a:spAutoFit/>
          </a:bodyPr>
          <a:lstStyle/>
          <a:p>
            <a:pPr algn="ctr" eaLnBrk="0" hangingPunct="0">
              <a:spcBef>
                <a:spcPct val="50000"/>
              </a:spcBef>
            </a:pPr>
            <a:endParaRPr lang="en-US"/>
          </a:p>
        </p:txBody>
      </p:sp>
      <p:sp>
        <p:nvSpPr>
          <p:cNvPr id="24607" name="Line 18"/>
          <p:cNvSpPr>
            <a:spLocks noChangeShapeType="1"/>
          </p:cNvSpPr>
          <p:nvPr/>
        </p:nvSpPr>
        <p:spPr bwMode="auto">
          <a:xfrm>
            <a:off x="5943600" y="3614588"/>
            <a:ext cx="0" cy="304800"/>
          </a:xfrm>
          <a:prstGeom prst="line">
            <a:avLst/>
          </a:prstGeom>
          <a:noFill/>
          <a:ln w="9525">
            <a:solidFill>
              <a:srgbClr val="000000"/>
            </a:solidFill>
            <a:round/>
            <a:headEnd/>
            <a:tailEnd type="triangle" w="med" len="med"/>
          </a:ln>
        </p:spPr>
        <p:txBody>
          <a:bodyPr/>
          <a:lstStyle/>
          <a:p>
            <a:endParaRPr lang="en-US"/>
          </a:p>
        </p:txBody>
      </p:sp>
      <p:sp>
        <p:nvSpPr>
          <p:cNvPr id="24608" name="Line 25"/>
          <p:cNvSpPr>
            <a:spLocks noChangeShapeType="1"/>
          </p:cNvSpPr>
          <p:nvPr/>
        </p:nvSpPr>
        <p:spPr bwMode="auto">
          <a:xfrm>
            <a:off x="5943600" y="2438400"/>
            <a:ext cx="0" cy="304800"/>
          </a:xfrm>
          <a:prstGeom prst="line">
            <a:avLst/>
          </a:prstGeom>
          <a:noFill/>
          <a:ln w="9525">
            <a:solidFill>
              <a:schemeClr val="tx1"/>
            </a:solidFill>
            <a:round/>
            <a:headEnd/>
            <a:tailEnd type="triangle" w="med" len="med"/>
          </a:ln>
        </p:spPr>
        <p:txBody>
          <a:bodyPr/>
          <a:lstStyle/>
          <a:p>
            <a:endParaRPr lang="en-US"/>
          </a:p>
        </p:txBody>
      </p:sp>
      <p:sp>
        <p:nvSpPr>
          <p:cNvPr id="24609" name="Line 33"/>
          <p:cNvSpPr>
            <a:spLocks noChangeShapeType="1"/>
          </p:cNvSpPr>
          <p:nvPr/>
        </p:nvSpPr>
        <p:spPr bwMode="auto">
          <a:xfrm>
            <a:off x="4191000" y="1981200"/>
            <a:ext cx="381000" cy="0"/>
          </a:xfrm>
          <a:prstGeom prst="line">
            <a:avLst/>
          </a:prstGeom>
          <a:noFill/>
          <a:ln w="9525">
            <a:solidFill>
              <a:schemeClr val="tx1"/>
            </a:solidFill>
            <a:round/>
            <a:headEnd/>
            <a:tailEnd type="triangle" w="med" len="med"/>
          </a:ln>
        </p:spPr>
        <p:txBody>
          <a:bodyPr/>
          <a:lstStyle/>
          <a:p>
            <a:endParaRPr lang="en-US"/>
          </a:p>
        </p:txBody>
      </p:sp>
      <p:graphicFrame>
        <p:nvGraphicFramePr>
          <p:cNvPr id="13" name="Group 19"/>
          <p:cNvGraphicFramePr>
            <a:graphicFrameLocks/>
          </p:cNvGraphicFramePr>
          <p:nvPr>
            <p:extLst>
              <p:ext uri="{D42A27DB-BD31-4B8C-83A1-F6EECF244321}">
                <p14:modId xmlns:p14="http://schemas.microsoft.com/office/powerpoint/2010/main" val="1388548537"/>
              </p:ext>
            </p:extLst>
          </p:nvPr>
        </p:nvGraphicFramePr>
        <p:xfrm>
          <a:off x="457200" y="4208145"/>
          <a:ext cx="3657600" cy="796925"/>
        </p:xfrm>
        <a:graphic>
          <a:graphicData uri="http://schemas.openxmlformats.org/drawingml/2006/table">
            <a:tbl>
              <a:tblPr/>
              <a:tblGrid>
                <a:gridCol w="3657600">
                  <a:extLst>
                    <a:ext uri="{9D8B030D-6E8A-4147-A177-3AD203B41FA5}">
                      <a16:colId xmlns:a16="http://schemas.microsoft.com/office/drawing/2014/main" val="20000"/>
                    </a:ext>
                  </a:extLst>
                </a:gridCol>
              </a:tblGrid>
              <a:tr h="796925">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Invited to respond in writing to Dean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4" name="Rectangle 17"/>
          <p:cNvSpPr>
            <a:spLocks noChangeArrowheads="1"/>
          </p:cNvSpPr>
          <p:nvPr/>
        </p:nvSpPr>
        <p:spPr bwMode="auto">
          <a:xfrm>
            <a:off x="1709074" y="3577288"/>
            <a:ext cx="685800" cy="304800"/>
          </a:xfrm>
          <a:prstGeom prst="rect">
            <a:avLst/>
          </a:prstGeom>
          <a:solidFill>
            <a:srgbClr val="FFFFFF"/>
          </a:solidFill>
          <a:ln w="9525">
            <a:solidFill>
              <a:srgbClr val="000000"/>
            </a:solidFill>
            <a:miter lim="800000"/>
            <a:headEnd/>
            <a:tailEnd/>
          </a:ln>
        </p:spPr>
        <p:txBody>
          <a:bodyPr/>
          <a:lstStyle/>
          <a:p>
            <a:pPr algn="ctr"/>
            <a:r>
              <a:rPr lang="en-US" sz="1400" i="0"/>
              <a:t>Yes</a:t>
            </a:r>
          </a:p>
        </p:txBody>
      </p:sp>
      <p:sp>
        <p:nvSpPr>
          <p:cNvPr id="15" name="Line 33"/>
          <p:cNvSpPr>
            <a:spLocks noChangeShapeType="1"/>
          </p:cNvSpPr>
          <p:nvPr/>
        </p:nvSpPr>
        <p:spPr bwMode="auto">
          <a:xfrm>
            <a:off x="3165187" y="3007583"/>
            <a:ext cx="272125" cy="8460"/>
          </a:xfrm>
          <a:prstGeom prst="line">
            <a:avLst/>
          </a:prstGeom>
          <a:noFill/>
          <a:ln w="9525">
            <a:solidFill>
              <a:schemeClr val="tx1"/>
            </a:solidFill>
            <a:round/>
            <a:headEnd/>
            <a:tailEnd type="triangle" w="med" len="med"/>
          </a:ln>
        </p:spPr>
        <p:txBody>
          <a:bodyPr/>
          <a:lstStyle/>
          <a:p>
            <a:endParaRPr lang="en-US"/>
          </a:p>
        </p:txBody>
      </p:sp>
      <p:sp>
        <p:nvSpPr>
          <p:cNvPr id="16" name="Rectangle 15"/>
          <p:cNvSpPr>
            <a:spLocks noChangeArrowheads="1"/>
          </p:cNvSpPr>
          <p:nvPr/>
        </p:nvSpPr>
        <p:spPr bwMode="auto">
          <a:xfrm>
            <a:off x="3445625" y="2863643"/>
            <a:ext cx="702276" cy="304800"/>
          </a:xfrm>
          <a:prstGeom prst="rect">
            <a:avLst/>
          </a:prstGeom>
          <a:solidFill>
            <a:srgbClr val="FFFFFF"/>
          </a:solidFill>
          <a:ln w="9525">
            <a:solidFill>
              <a:srgbClr val="000000"/>
            </a:solidFill>
            <a:miter lim="800000"/>
            <a:headEnd/>
            <a:tailEnd/>
          </a:ln>
        </p:spPr>
        <p:txBody>
          <a:bodyPr/>
          <a:lstStyle/>
          <a:p>
            <a:pPr algn="ctr"/>
            <a:r>
              <a:rPr lang="en-US" sz="1400" i="0"/>
              <a:t>No</a:t>
            </a:r>
          </a:p>
        </p:txBody>
      </p:sp>
      <p:sp>
        <p:nvSpPr>
          <p:cNvPr id="17" name="Line 18"/>
          <p:cNvSpPr>
            <a:spLocks noChangeShapeType="1"/>
          </p:cNvSpPr>
          <p:nvPr/>
        </p:nvSpPr>
        <p:spPr bwMode="auto">
          <a:xfrm>
            <a:off x="2051974" y="3899233"/>
            <a:ext cx="5426" cy="291767"/>
          </a:xfrm>
          <a:prstGeom prst="line">
            <a:avLst/>
          </a:prstGeom>
          <a:noFill/>
          <a:ln w="9525">
            <a:solidFill>
              <a:srgbClr val="000000"/>
            </a:solidFill>
            <a:round/>
            <a:headEnd/>
            <a:tailEnd type="triangle" w="med" len="med"/>
          </a:ln>
        </p:spPr>
        <p:txBody>
          <a:bodyPr/>
          <a:lstStyle/>
          <a:p>
            <a:endParaRPr lang="en-US"/>
          </a:p>
        </p:txBody>
      </p:sp>
      <p:sp>
        <p:nvSpPr>
          <p:cNvPr id="18" name="Line 33"/>
          <p:cNvSpPr>
            <a:spLocks noChangeShapeType="1"/>
          </p:cNvSpPr>
          <p:nvPr/>
        </p:nvSpPr>
        <p:spPr bwMode="auto">
          <a:xfrm flipH="1" flipV="1">
            <a:off x="4191000" y="2294538"/>
            <a:ext cx="185074" cy="0"/>
          </a:xfrm>
          <a:prstGeom prst="line">
            <a:avLst/>
          </a:prstGeom>
          <a:noFill/>
          <a:ln w="9525">
            <a:solidFill>
              <a:schemeClr val="tx1"/>
            </a:solidFill>
            <a:round/>
            <a:headEnd/>
            <a:tailEnd type="triangle" w="med" len="med"/>
          </a:ln>
        </p:spPr>
        <p:txBody>
          <a:bodyPr/>
          <a:lstStyle/>
          <a:p>
            <a:endParaRPr lang="en-US"/>
          </a:p>
        </p:txBody>
      </p:sp>
      <p:sp>
        <p:nvSpPr>
          <p:cNvPr id="19" name="AutoShape 490"/>
          <p:cNvSpPr>
            <a:spLocks noChangeArrowheads="1"/>
          </p:cNvSpPr>
          <p:nvPr/>
        </p:nvSpPr>
        <p:spPr bwMode="auto">
          <a:xfrm>
            <a:off x="947074" y="2455025"/>
            <a:ext cx="2209800" cy="1105117"/>
          </a:xfrm>
          <a:prstGeom prst="diamond">
            <a:avLst/>
          </a:prstGeom>
          <a:solidFill>
            <a:srgbClr val="FFFFFF"/>
          </a:solidFill>
          <a:ln w="9525">
            <a:solidFill>
              <a:srgbClr val="000000"/>
            </a:solidFill>
            <a:miter lim="800000"/>
            <a:headEnd/>
            <a:tailEnd/>
          </a:ln>
        </p:spPr>
        <p:txBody>
          <a:bodyPr lIns="91440" tIns="45720" rIns="91440" bIns="45720" anchor="t"/>
          <a:lstStyle/>
          <a:p>
            <a:pPr algn="ctr"/>
            <a:r>
              <a:rPr lang="en-US" sz="1200" i="0" dirty="0">
                <a:latin typeface="Arial"/>
                <a:cs typeface="Arial"/>
              </a:rPr>
              <a:t>Serious concerns</a:t>
            </a:r>
            <a:r>
              <a:rPr lang="en-US" sz="1300" i="0" dirty="0">
                <a:latin typeface="Arial"/>
                <a:cs typeface="Arial"/>
              </a:rPr>
              <a:t>?</a:t>
            </a:r>
          </a:p>
        </p:txBody>
      </p:sp>
      <p:sp>
        <p:nvSpPr>
          <p:cNvPr id="20" name="Line 33"/>
          <p:cNvSpPr>
            <a:spLocks noChangeShapeType="1"/>
          </p:cNvSpPr>
          <p:nvPr/>
        </p:nvSpPr>
        <p:spPr bwMode="auto">
          <a:xfrm flipV="1">
            <a:off x="4144437" y="2438400"/>
            <a:ext cx="6927" cy="419701"/>
          </a:xfrm>
          <a:prstGeom prst="line">
            <a:avLst/>
          </a:prstGeom>
          <a:noFill/>
          <a:ln w="9525">
            <a:solidFill>
              <a:schemeClr val="tx1"/>
            </a:solidFill>
            <a:round/>
            <a:headEnd/>
            <a:tailEnd type="triangle" w="med" len="med"/>
          </a:ln>
        </p:spPr>
        <p:txBody>
          <a:bodyPr/>
          <a:lstStyle/>
          <a:p>
            <a:endParaRPr lang="en-US"/>
          </a:p>
        </p:txBody>
      </p:sp>
      <p:cxnSp>
        <p:nvCxnSpPr>
          <p:cNvPr id="3" name="Straight Connector 2"/>
          <p:cNvCxnSpPr>
            <a:cxnSpLocks/>
          </p:cNvCxnSpPr>
          <p:nvPr/>
        </p:nvCxnSpPr>
        <p:spPr bwMode="auto">
          <a:xfrm>
            <a:off x="4114800" y="4716313"/>
            <a:ext cx="266700" cy="0"/>
          </a:xfrm>
          <a:prstGeom prst="line">
            <a:avLst/>
          </a:prstGeom>
          <a:solidFill>
            <a:srgbClr val="FFFF99"/>
          </a:solidFill>
          <a:ln w="952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flipV="1">
            <a:off x="4376074" y="2294538"/>
            <a:ext cx="0" cy="2421775"/>
          </a:xfrm>
          <a:prstGeom prst="line">
            <a:avLst/>
          </a:prstGeom>
          <a:solidFill>
            <a:srgbClr val="FFFF99"/>
          </a:solidFill>
          <a:ln w="9525" cap="flat" cmpd="sng" algn="ctr">
            <a:solidFill>
              <a:schemeClr val="tx1"/>
            </a:solidFill>
            <a:prstDash val="solid"/>
            <a:round/>
            <a:headEnd type="none" w="med" len="med"/>
            <a:tailEnd type="none" w="med" len="med"/>
          </a:ln>
          <a:effectLst/>
        </p:spPr>
      </p:cxnSp>
      <p:sp>
        <p:nvSpPr>
          <p:cNvPr id="24" name="Rectangle 2">
            <a:extLst>
              <a:ext uri="{FF2B5EF4-FFF2-40B4-BE49-F238E27FC236}">
                <a16:creationId xmlns:a16="http://schemas.microsoft.com/office/drawing/2014/main" id="{1D437645-89A2-4134-B00A-A779745E3E9B}"/>
              </a:ext>
            </a:extLst>
          </p:cNvPr>
          <p:cNvSpPr txBox="1">
            <a:spLocks noChangeArrowheads="1"/>
          </p:cNvSpPr>
          <p:nvPr/>
        </p:nvSpPr>
        <p:spPr bwMode="auto">
          <a:xfrm>
            <a:off x="0" y="482034"/>
            <a:ext cx="9144000" cy="7371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itchFamily="34" charset="0"/>
              </a:defRPr>
            </a:lvl2pPr>
            <a:lvl3pPr algn="l" rtl="0" eaLnBrk="0" fontAlgn="base" hangingPunct="0">
              <a:spcBef>
                <a:spcPct val="0"/>
              </a:spcBef>
              <a:spcAft>
                <a:spcPct val="0"/>
              </a:spcAft>
              <a:defRPr sz="4200">
                <a:solidFill>
                  <a:schemeClr val="tx2"/>
                </a:solidFill>
                <a:latin typeface="Calibri" pitchFamily="34" charset="0"/>
              </a:defRPr>
            </a:lvl3pPr>
            <a:lvl4pPr algn="l" rtl="0" eaLnBrk="0" fontAlgn="base" hangingPunct="0">
              <a:spcBef>
                <a:spcPct val="0"/>
              </a:spcBef>
              <a:spcAft>
                <a:spcPct val="0"/>
              </a:spcAft>
              <a:defRPr sz="4200">
                <a:solidFill>
                  <a:schemeClr val="tx2"/>
                </a:solidFill>
                <a:latin typeface="Calibri" pitchFamily="34" charset="0"/>
              </a:defRPr>
            </a:lvl4pPr>
            <a:lvl5pPr algn="l" rtl="0" eaLnBrk="0" fontAlgn="base" hangingPunct="0">
              <a:spcBef>
                <a:spcPct val="0"/>
              </a:spcBef>
              <a:spcAft>
                <a:spcPct val="0"/>
              </a:spcAft>
              <a:defRPr sz="4200">
                <a:solidFill>
                  <a:schemeClr val="tx2"/>
                </a:solidFill>
                <a:latin typeface="Calibri" pitchFamily="34"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a:lstStyle>
          <a:p>
            <a:pPr algn="ctr" eaLnBrk="1" hangingPunct="1"/>
            <a:r>
              <a:rPr lang="en-US" sz="3600" i="0" kern="0"/>
              <a:t>Tenure &amp; Promotion Reviews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0" y="482034"/>
            <a:ext cx="9144000" cy="7371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Calibri" pitchFamily="34" charset="0"/>
              </a:defRPr>
            </a:lvl2pPr>
            <a:lvl3pPr algn="l" rtl="0" eaLnBrk="0" fontAlgn="base" hangingPunct="0">
              <a:spcBef>
                <a:spcPct val="0"/>
              </a:spcBef>
              <a:spcAft>
                <a:spcPct val="0"/>
              </a:spcAft>
              <a:defRPr sz="4200">
                <a:solidFill>
                  <a:schemeClr val="tx2"/>
                </a:solidFill>
                <a:latin typeface="Calibri" pitchFamily="34" charset="0"/>
              </a:defRPr>
            </a:lvl3pPr>
            <a:lvl4pPr algn="l" rtl="0" eaLnBrk="0" fontAlgn="base" hangingPunct="0">
              <a:spcBef>
                <a:spcPct val="0"/>
              </a:spcBef>
              <a:spcAft>
                <a:spcPct val="0"/>
              </a:spcAft>
              <a:defRPr sz="4200">
                <a:solidFill>
                  <a:schemeClr val="tx2"/>
                </a:solidFill>
                <a:latin typeface="Calibri" pitchFamily="34" charset="0"/>
              </a:defRPr>
            </a:lvl4pPr>
            <a:lvl5pPr algn="l" rtl="0" eaLnBrk="0" fontAlgn="base" hangingPunct="0">
              <a:spcBef>
                <a:spcPct val="0"/>
              </a:spcBef>
              <a:spcAft>
                <a:spcPct val="0"/>
              </a:spcAft>
              <a:defRPr sz="4200">
                <a:solidFill>
                  <a:schemeClr val="tx2"/>
                </a:solidFill>
                <a:latin typeface="Calibri" pitchFamily="34"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a:lstStyle>
          <a:p>
            <a:pPr algn="ctr" eaLnBrk="1" hangingPunct="1"/>
            <a:r>
              <a:rPr lang="en-US" sz="3600" i="0" kern="0"/>
              <a:t>Tenure &amp; Promotion Reviews</a:t>
            </a:r>
          </a:p>
        </p:txBody>
      </p:sp>
      <p:graphicFrame>
        <p:nvGraphicFramePr>
          <p:cNvPr id="10" name="Group 26"/>
          <p:cNvGraphicFramePr>
            <a:graphicFrameLocks/>
          </p:cNvGraphicFramePr>
          <p:nvPr>
            <p:extLst>
              <p:ext uri="{D42A27DB-BD31-4B8C-83A1-F6EECF244321}">
                <p14:modId xmlns:p14="http://schemas.microsoft.com/office/powerpoint/2010/main" val="3971919258"/>
              </p:ext>
            </p:extLst>
          </p:nvPr>
        </p:nvGraphicFramePr>
        <p:xfrm>
          <a:off x="800102" y="1524000"/>
          <a:ext cx="3733800" cy="615221"/>
        </p:xfrm>
        <a:graphic>
          <a:graphicData uri="http://schemas.openxmlformats.org/drawingml/2006/table">
            <a:tbl>
              <a:tblPr/>
              <a:tblGrid>
                <a:gridCol w="3733800">
                  <a:extLst>
                    <a:ext uri="{9D8B030D-6E8A-4147-A177-3AD203B41FA5}">
                      <a16:colId xmlns:a16="http://schemas.microsoft.com/office/drawing/2014/main" val="20000"/>
                    </a:ext>
                  </a:extLst>
                </a:gridCol>
              </a:tblGrid>
              <a:tr h="615221">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President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1" name="Group 9"/>
          <p:cNvGraphicFramePr>
            <a:graphicFrameLocks/>
          </p:cNvGraphicFramePr>
          <p:nvPr>
            <p:extLst>
              <p:ext uri="{D42A27DB-BD31-4B8C-83A1-F6EECF244321}">
                <p14:modId xmlns:p14="http://schemas.microsoft.com/office/powerpoint/2010/main" val="3108924312"/>
              </p:ext>
            </p:extLst>
          </p:nvPr>
        </p:nvGraphicFramePr>
        <p:xfrm>
          <a:off x="5257800" y="4466496"/>
          <a:ext cx="3276600" cy="796924"/>
        </p:xfrm>
        <a:graphic>
          <a:graphicData uri="http://schemas.openxmlformats.org/drawingml/2006/table">
            <a:tbl>
              <a:tblPr/>
              <a:tblGrid>
                <a:gridCol w="3276600">
                  <a:extLst>
                    <a:ext uri="{9D8B030D-6E8A-4147-A177-3AD203B41FA5}">
                      <a16:colId xmlns:a16="http://schemas.microsoft.com/office/drawing/2014/main" val="20000"/>
                    </a:ext>
                  </a:extLst>
                </a:gridCol>
              </a:tblGrid>
              <a:tr h="796924">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President notifies candidate of decision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2" name="Group 19"/>
          <p:cNvGraphicFramePr>
            <a:graphicFrameLocks/>
          </p:cNvGraphicFramePr>
          <p:nvPr>
            <p:extLst>
              <p:ext uri="{D42A27DB-BD31-4B8C-83A1-F6EECF244321}">
                <p14:modId xmlns:p14="http://schemas.microsoft.com/office/powerpoint/2010/main" val="1053756208"/>
              </p:ext>
            </p:extLst>
          </p:nvPr>
        </p:nvGraphicFramePr>
        <p:xfrm>
          <a:off x="723902" y="4466496"/>
          <a:ext cx="3962400" cy="796925"/>
        </p:xfrm>
        <a:graphic>
          <a:graphicData uri="http://schemas.openxmlformats.org/drawingml/2006/table">
            <a:tbl>
              <a:tblPr/>
              <a:tblGrid>
                <a:gridCol w="3962400">
                  <a:extLst>
                    <a:ext uri="{9D8B030D-6E8A-4147-A177-3AD203B41FA5}">
                      <a16:colId xmlns:a16="http://schemas.microsoft.com/office/drawing/2014/main" val="20000"/>
                    </a:ext>
                  </a:extLst>
                </a:gridCol>
              </a:tblGrid>
              <a:tr h="796925">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Invited to respond in writing to President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4" name="Rectangle 17"/>
          <p:cNvSpPr>
            <a:spLocks noChangeArrowheads="1"/>
          </p:cNvSpPr>
          <p:nvPr/>
        </p:nvSpPr>
        <p:spPr bwMode="auto">
          <a:xfrm>
            <a:off x="2324102" y="3672549"/>
            <a:ext cx="685800" cy="304800"/>
          </a:xfrm>
          <a:prstGeom prst="rect">
            <a:avLst/>
          </a:prstGeom>
          <a:solidFill>
            <a:srgbClr val="FFFFFF"/>
          </a:solidFill>
          <a:ln w="9525">
            <a:solidFill>
              <a:srgbClr val="000000"/>
            </a:solidFill>
            <a:miter lim="800000"/>
            <a:headEnd/>
            <a:tailEnd/>
          </a:ln>
        </p:spPr>
        <p:txBody>
          <a:bodyPr/>
          <a:lstStyle/>
          <a:p>
            <a:pPr algn="ctr"/>
            <a:r>
              <a:rPr lang="en-US" sz="1400" i="0"/>
              <a:t>Yes</a:t>
            </a:r>
          </a:p>
        </p:txBody>
      </p:sp>
      <p:sp>
        <p:nvSpPr>
          <p:cNvPr id="15" name="Line 18"/>
          <p:cNvSpPr>
            <a:spLocks noChangeShapeType="1"/>
          </p:cNvSpPr>
          <p:nvPr/>
        </p:nvSpPr>
        <p:spPr bwMode="auto">
          <a:xfrm flipH="1">
            <a:off x="6896099" y="3159887"/>
            <a:ext cx="2" cy="1306610"/>
          </a:xfrm>
          <a:prstGeom prst="line">
            <a:avLst/>
          </a:prstGeom>
          <a:noFill/>
          <a:ln w="9525">
            <a:solidFill>
              <a:srgbClr val="000000"/>
            </a:solidFill>
            <a:round/>
            <a:headEnd/>
            <a:tailEnd type="triangle" w="med" len="med"/>
          </a:ln>
        </p:spPr>
        <p:txBody>
          <a:bodyPr/>
          <a:lstStyle/>
          <a:p>
            <a:endParaRPr lang="en-US"/>
          </a:p>
        </p:txBody>
      </p:sp>
      <p:sp>
        <p:nvSpPr>
          <p:cNvPr id="17" name="Line 33"/>
          <p:cNvSpPr>
            <a:spLocks noChangeShapeType="1"/>
          </p:cNvSpPr>
          <p:nvPr/>
        </p:nvSpPr>
        <p:spPr bwMode="auto">
          <a:xfrm flipV="1">
            <a:off x="3771902" y="3128763"/>
            <a:ext cx="2773059" cy="0"/>
          </a:xfrm>
          <a:prstGeom prst="line">
            <a:avLst/>
          </a:prstGeom>
          <a:noFill/>
          <a:ln w="9525">
            <a:solidFill>
              <a:schemeClr val="tx1"/>
            </a:solidFill>
            <a:round/>
            <a:headEnd/>
            <a:tailEnd type="triangle" w="med" len="med"/>
          </a:ln>
        </p:spPr>
        <p:txBody>
          <a:bodyPr/>
          <a:lstStyle/>
          <a:p>
            <a:endParaRPr lang="en-US"/>
          </a:p>
        </p:txBody>
      </p:sp>
      <p:sp>
        <p:nvSpPr>
          <p:cNvPr id="18" name="Rectangle 17"/>
          <p:cNvSpPr>
            <a:spLocks noChangeArrowheads="1"/>
          </p:cNvSpPr>
          <p:nvPr/>
        </p:nvSpPr>
        <p:spPr bwMode="auto">
          <a:xfrm>
            <a:off x="6544961" y="2908217"/>
            <a:ext cx="702276" cy="304800"/>
          </a:xfrm>
          <a:prstGeom prst="rect">
            <a:avLst/>
          </a:prstGeom>
          <a:solidFill>
            <a:srgbClr val="FFFFFF"/>
          </a:solidFill>
          <a:ln w="9525">
            <a:solidFill>
              <a:srgbClr val="000000"/>
            </a:solidFill>
            <a:miter lim="800000"/>
            <a:headEnd/>
            <a:tailEnd/>
          </a:ln>
        </p:spPr>
        <p:txBody>
          <a:bodyPr/>
          <a:lstStyle/>
          <a:p>
            <a:pPr algn="ctr"/>
            <a:r>
              <a:rPr lang="en-US" sz="1400" i="0"/>
              <a:t>No</a:t>
            </a:r>
          </a:p>
        </p:txBody>
      </p:sp>
      <p:sp>
        <p:nvSpPr>
          <p:cNvPr id="23" name="Line 18"/>
          <p:cNvSpPr>
            <a:spLocks noChangeShapeType="1"/>
          </p:cNvSpPr>
          <p:nvPr/>
        </p:nvSpPr>
        <p:spPr bwMode="auto">
          <a:xfrm>
            <a:off x="2667002" y="3994494"/>
            <a:ext cx="0" cy="472001"/>
          </a:xfrm>
          <a:prstGeom prst="line">
            <a:avLst/>
          </a:prstGeom>
          <a:noFill/>
          <a:ln w="9525">
            <a:solidFill>
              <a:srgbClr val="000000"/>
            </a:solidFill>
            <a:round/>
            <a:headEnd/>
            <a:tailEnd type="triangle" w="med" len="med"/>
          </a:ln>
        </p:spPr>
        <p:txBody>
          <a:bodyPr/>
          <a:lstStyle/>
          <a:p>
            <a:endParaRPr lang="en-US"/>
          </a:p>
        </p:txBody>
      </p:sp>
      <p:sp>
        <p:nvSpPr>
          <p:cNvPr id="24" name="Line 18"/>
          <p:cNvSpPr>
            <a:spLocks noChangeShapeType="1"/>
          </p:cNvSpPr>
          <p:nvPr/>
        </p:nvSpPr>
        <p:spPr bwMode="auto">
          <a:xfrm>
            <a:off x="2667002" y="2127078"/>
            <a:ext cx="0" cy="423209"/>
          </a:xfrm>
          <a:prstGeom prst="line">
            <a:avLst/>
          </a:prstGeom>
          <a:noFill/>
          <a:ln w="9525">
            <a:solidFill>
              <a:srgbClr val="000000"/>
            </a:solidFill>
            <a:round/>
            <a:headEnd/>
            <a:tailEnd type="triangle" w="med" len="med"/>
          </a:ln>
        </p:spPr>
        <p:txBody>
          <a:bodyPr/>
          <a:lstStyle/>
          <a:p>
            <a:endParaRPr lang="en-US"/>
          </a:p>
        </p:txBody>
      </p:sp>
      <p:sp>
        <p:nvSpPr>
          <p:cNvPr id="25" name="Line 33"/>
          <p:cNvSpPr>
            <a:spLocks noChangeShapeType="1"/>
          </p:cNvSpPr>
          <p:nvPr/>
        </p:nvSpPr>
        <p:spPr bwMode="auto">
          <a:xfrm flipV="1">
            <a:off x="4701232" y="4863764"/>
            <a:ext cx="533401" cy="0"/>
          </a:xfrm>
          <a:prstGeom prst="line">
            <a:avLst/>
          </a:prstGeom>
          <a:noFill/>
          <a:ln w="9525">
            <a:solidFill>
              <a:schemeClr val="tx1"/>
            </a:solidFill>
            <a:round/>
            <a:headEnd/>
            <a:tailEnd type="triangle" w="med" len="med"/>
          </a:ln>
        </p:spPr>
        <p:txBody>
          <a:bodyPr/>
          <a:lstStyle/>
          <a:p>
            <a:endParaRPr lang="en-US"/>
          </a:p>
        </p:txBody>
      </p:sp>
      <p:sp>
        <p:nvSpPr>
          <p:cNvPr id="26" name="Line 18"/>
          <p:cNvSpPr>
            <a:spLocks noChangeShapeType="1"/>
          </p:cNvSpPr>
          <p:nvPr/>
        </p:nvSpPr>
        <p:spPr bwMode="auto">
          <a:xfrm>
            <a:off x="2669061" y="3159887"/>
            <a:ext cx="0" cy="424705"/>
          </a:xfrm>
          <a:prstGeom prst="line">
            <a:avLst/>
          </a:prstGeom>
          <a:noFill/>
          <a:ln w="9525">
            <a:solidFill>
              <a:srgbClr val="000000"/>
            </a:solidFill>
            <a:round/>
            <a:headEnd/>
            <a:tailEnd type="triangle" w="med" len="med"/>
          </a:ln>
        </p:spPr>
        <p:txBody>
          <a:bodyPr/>
          <a:lstStyle/>
          <a:p>
            <a:endParaRPr lang="en-US"/>
          </a:p>
        </p:txBody>
      </p:sp>
      <p:sp>
        <p:nvSpPr>
          <p:cNvPr id="16" name="AutoShape 490"/>
          <p:cNvSpPr>
            <a:spLocks noChangeArrowheads="1"/>
          </p:cNvSpPr>
          <p:nvPr/>
        </p:nvSpPr>
        <p:spPr bwMode="auto">
          <a:xfrm>
            <a:off x="1562102" y="2550286"/>
            <a:ext cx="2209800" cy="1105117"/>
          </a:xfrm>
          <a:prstGeom prst="diamond">
            <a:avLst/>
          </a:prstGeom>
          <a:solidFill>
            <a:srgbClr val="FFFFFF"/>
          </a:solidFill>
          <a:ln w="9525">
            <a:solidFill>
              <a:srgbClr val="000000"/>
            </a:solidFill>
            <a:miter lim="800000"/>
            <a:headEnd/>
            <a:tailEnd/>
          </a:ln>
        </p:spPr>
        <p:txBody>
          <a:bodyPr/>
          <a:lstStyle/>
          <a:p>
            <a:pPr algn="ctr"/>
            <a:r>
              <a:rPr lang="en-US" sz="1200" i="0"/>
              <a:t>New Serious concerns?</a:t>
            </a:r>
          </a:p>
        </p:txBody>
      </p:sp>
      <p:sp>
        <p:nvSpPr>
          <p:cNvPr id="5" name="Slide Number Placeholder 4">
            <a:extLst>
              <a:ext uri="{FF2B5EF4-FFF2-40B4-BE49-F238E27FC236}">
                <a16:creationId xmlns:a16="http://schemas.microsoft.com/office/drawing/2014/main" id="{E6A315D4-0D6B-4115-BB38-1B4C9F9A4508}"/>
              </a:ext>
            </a:extLst>
          </p:cNvPr>
          <p:cNvSpPr>
            <a:spLocks noGrp="1"/>
          </p:cNvSpPr>
          <p:nvPr>
            <p:ph type="sldNum" sz="quarter" idx="12"/>
          </p:nvPr>
        </p:nvSpPr>
        <p:spPr/>
        <p:txBody>
          <a:bodyPr/>
          <a:lstStyle/>
          <a:p>
            <a:pPr>
              <a:defRPr/>
            </a:pPr>
            <a:fld id="{A107790D-9CE3-4E0E-8F1B-EF17C33E5A37}" type="slidenum">
              <a:rPr lang="en-US" altLang="en-US" smtClean="0"/>
              <a:pPr>
                <a:defRPr/>
              </a:pPr>
              <a:t>26</a:t>
            </a:fld>
            <a:endParaRPr lang="en-US" altLang="en-US"/>
          </a:p>
        </p:txBody>
      </p:sp>
    </p:spTree>
    <p:extLst>
      <p:ext uri="{BB962C8B-B14F-4D97-AF65-F5344CB8AC3E}">
        <p14:creationId xmlns:p14="http://schemas.microsoft.com/office/powerpoint/2010/main" val="469603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55F909D-39A1-473E-973D-77BE4E5DFD3D}"/>
              </a:ext>
            </a:extLst>
          </p:cNvPr>
          <p:cNvSpPr>
            <a:spLocks noGrp="1"/>
          </p:cNvSpPr>
          <p:nvPr>
            <p:ph type="sldNum" sz="quarter" idx="12"/>
          </p:nvPr>
        </p:nvSpPr>
        <p:spPr/>
        <p:txBody>
          <a:bodyPr/>
          <a:lstStyle/>
          <a:p>
            <a:pPr>
              <a:defRPr/>
            </a:pPr>
            <a:fld id="{4A2A61F4-C49E-4655-89F2-64B9779AD683}" type="slidenum">
              <a:rPr lang="en-US" altLang="en-US" smtClean="0"/>
              <a:pPr>
                <a:defRPr/>
              </a:pPr>
              <a:t>27</a:t>
            </a:fld>
            <a:endParaRPr lang="en-US" altLang="en-US"/>
          </a:p>
        </p:txBody>
      </p:sp>
      <p:sp>
        <p:nvSpPr>
          <p:cNvPr id="25602" name="Rectangle 2"/>
          <p:cNvSpPr>
            <a:spLocks noGrp="1" noChangeArrowheads="1"/>
          </p:cNvSpPr>
          <p:nvPr>
            <p:ph type="title" idx="4294967295"/>
          </p:nvPr>
        </p:nvSpPr>
        <p:spPr>
          <a:xfrm>
            <a:off x="-14577" y="457200"/>
            <a:ext cx="9144000" cy="785813"/>
          </a:xfrm>
        </p:spPr>
        <p:txBody>
          <a:bodyPr/>
          <a:lstStyle/>
          <a:p>
            <a:pPr eaLnBrk="1" hangingPunct="1"/>
            <a:r>
              <a:rPr lang="en-US" sz="3600"/>
              <a:t>Supplementing the File</a:t>
            </a:r>
          </a:p>
        </p:txBody>
      </p:sp>
      <p:sp>
        <p:nvSpPr>
          <p:cNvPr id="29700" name="Text Box 3"/>
          <p:cNvSpPr txBox="1">
            <a:spLocks noChangeArrowheads="1"/>
          </p:cNvSpPr>
          <p:nvPr/>
        </p:nvSpPr>
        <p:spPr bwMode="auto">
          <a:xfrm>
            <a:off x="1066800" y="1981200"/>
            <a:ext cx="7086600" cy="2062103"/>
          </a:xfrm>
          <a:prstGeom prst="rect">
            <a:avLst/>
          </a:prstGeom>
          <a:noFill/>
          <a:ln w="9525">
            <a:noFill/>
            <a:miter lim="800000"/>
            <a:headEnd/>
            <a:tailEnd/>
          </a:ln>
        </p:spPr>
        <p:txBody>
          <a:bodyPr>
            <a:spAutoFit/>
          </a:bodyPr>
          <a:lstStyle/>
          <a:p>
            <a:pPr eaLnBrk="0" hangingPunct="0">
              <a:spcBef>
                <a:spcPct val="50000"/>
              </a:spcBef>
              <a:defRPr/>
            </a:pPr>
            <a:r>
              <a:rPr lang="en-US" sz="3200" i="0">
                <a:latin typeface="+mn-lt"/>
              </a:rPr>
              <a:t>The University and the candidate have the right to supplement the file with new info at any stage prior to the President’s decision.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F838A55-C11F-4B1D-A29C-C45672758C2B}"/>
              </a:ext>
            </a:extLst>
          </p:cNvPr>
          <p:cNvSpPr>
            <a:spLocks noGrp="1"/>
          </p:cNvSpPr>
          <p:nvPr>
            <p:ph type="sldNum" sz="quarter" idx="12"/>
          </p:nvPr>
        </p:nvSpPr>
        <p:spPr/>
        <p:txBody>
          <a:bodyPr/>
          <a:lstStyle/>
          <a:p>
            <a:pPr>
              <a:defRPr/>
            </a:pPr>
            <a:fld id="{89654FC1-40C8-44C2-A76C-86E01097A9EC}" type="slidenum">
              <a:rPr lang="en-US" altLang="en-US" smtClean="0"/>
              <a:pPr>
                <a:defRPr/>
              </a:pPr>
              <a:t>28</a:t>
            </a:fld>
            <a:endParaRPr lang="en-US" altLang="en-US"/>
          </a:p>
        </p:txBody>
      </p:sp>
      <p:sp>
        <p:nvSpPr>
          <p:cNvPr id="26626" name="Rectangle 2"/>
          <p:cNvSpPr>
            <a:spLocks noGrp="1" noChangeArrowheads="1"/>
          </p:cNvSpPr>
          <p:nvPr>
            <p:ph type="title" idx="4294967295"/>
          </p:nvPr>
        </p:nvSpPr>
        <p:spPr>
          <a:xfrm>
            <a:off x="0" y="274638"/>
            <a:ext cx="9144000" cy="1143000"/>
          </a:xfrm>
        </p:spPr>
        <p:txBody>
          <a:bodyPr/>
          <a:lstStyle/>
          <a:p>
            <a:pPr eaLnBrk="1" hangingPunct="1"/>
            <a:r>
              <a:rPr lang="en-US" sz="3600"/>
              <a:t>For Assistance…</a:t>
            </a:r>
          </a:p>
        </p:txBody>
      </p:sp>
      <p:sp>
        <p:nvSpPr>
          <p:cNvPr id="26627" name="Rectangle 3"/>
          <p:cNvSpPr>
            <a:spLocks noGrp="1" noChangeArrowheads="1"/>
          </p:cNvSpPr>
          <p:nvPr>
            <p:ph idx="4294967295"/>
          </p:nvPr>
        </p:nvSpPr>
        <p:spPr>
          <a:xfrm>
            <a:off x="685800" y="1295400"/>
            <a:ext cx="7878762" cy="4267200"/>
          </a:xfrm>
        </p:spPr>
        <p:txBody>
          <a:bodyPr vert="horz" lIns="91440" tIns="45720" rIns="91440" bIns="45720" rtlCol="0" anchor="t">
            <a:normAutofit fontScale="92500" lnSpcReduction="10000"/>
          </a:bodyPr>
          <a:lstStyle/>
          <a:p>
            <a:pPr eaLnBrk="1" hangingPunct="1">
              <a:lnSpc>
                <a:spcPct val="90000"/>
              </a:lnSpc>
              <a:spcBef>
                <a:spcPts val="1800"/>
              </a:spcBef>
            </a:pPr>
            <a:r>
              <a:rPr lang="en-US" sz="2500" dirty="0">
                <a:solidFill>
                  <a:srgbClr val="000000"/>
                </a:solidFill>
                <a:latin typeface="Calibri"/>
                <a:cs typeface="Calibri"/>
              </a:rPr>
              <a:t>The </a:t>
            </a:r>
            <a:r>
              <a:rPr lang="en-US" sz="2500" i="1" dirty="0">
                <a:solidFill>
                  <a:srgbClr val="000000"/>
                </a:solidFill>
                <a:latin typeface="Calibri"/>
                <a:cs typeface="Calibri"/>
              </a:rPr>
              <a:t>Collective Agreement</a:t>
            </a:r>
            <a:r>
              <a:rPr lang="en-US" sz="2500" dirty="0">
                <a:solidFill>
                  <a:srgbClr val="000000"/>
                </a:solidFill>
                <a:latin typeface="Calibri"/>
                <a:cs typeface="Calibri"/>
              </a:rPr>
              <a:t>, in particular Articles 2 - 5 &amp; 9 of </a:t>
            </a:r>
            <a:r>
              <a:rPr lang="en-US" sz="2500" i="1" dirty="0">
                <a:solidFill>
                  <a:srgbClr val="000000"/>
                </a:solidFill>
                <a:latin typeface="Calibri"/>
                <a:cs typeface="Calibri"/>
              </a:rPr>
              <a:t>Conditions of Appointment for Faculty </a:t>
            </a:r>
            <a:r>
              <a:rPr lang="en-US" sz="2500" dirty="0">
                <a:solidFill>
                  <a:srgbClr val="000000"/>
                </a:solidFill>
                <a:latin typeface="Calibri"/>
                <a:cs typeface="Calibri"/>
              </a:rPr>
              <a:t>	</a:t>
            </a:r>
            <a:endParaRPr lang="en-US" sz="2500" i="1" dirty="0">
              <a:solidFill>
                <a:srgbClr val="000000"/>
              </a:solidFill>
              <a:latin typeface="Calibri"/>
              <a:cs typeface="Calibri"/>
            </a:endParaRPr>
          </a:p>
          <a:p>
            <a:pPr>
              <a:lnSpc>
                <a:spcPct val="90000"/>
              </a:lnSpc>
              <a:spcBef>
                <a:spcPts val="1800"/>
              </a:spcBef>
            </a:pPr>
            <a:r>
              <a:rPr lang="en-US" sz="2500" i="1" dirty="0">
                <a:solidFill>
                  <a:srgbClr val="000000"/>
                </a:solidFill>
                <a:latin typeface="Calibri"/>
                <a:cs typeface="Calibri"/>
              </a:rPr>
              <a:t>Guide to Reappointment, Tenure and Promotion Procedures at UBC </a:t>
            </a:r>
            <a:endParaRPr lang="en-US" sz="2500" i="1" dirty="0">
              <a:solidFill>
                <a:srgbClr val="000000"/>
              </a:solidFill>
              <a:cs typeface="Calibri"/>
            </a:endParaRPr>
          </a:p>
          <a:p>
            <a:pPr eaLnBrk="1" hangingPunct="1">
              <a:lnSpc>
                <a:spcPct val="90000"/>
              </a:lnSpc>
              <a:spcBef>
                <a:spcPts val="1800"/>
              </a:spcBef>
            </a:pPr>
            <a:r>
              <a:rPr lang="en-US" sz="2500" dirty="0">
                <a:solidFill>
                  <a:srgbClr val="000000"/>
                </a:solidFill>
                <a:latin typeface="Calibri"/>
                <a:cs typeface="Calibri"/>
              </a:rPr>
              <a:t>Faculty Relations website: </a:t>
            </a:r>
            <a:r>
              <a:rPr lang="en-US" sz="2500" dirty="0">
                <a:latin typeface="Calibri"/>
                <a:cs typeface="Calibri"/>
              </a:rPr>
              <a:t>https://hr.ubc.ca/career-development/appointment-reappointment-tenure-and-promotion</a:t>
            </a:r>
            <a:endParaRPr lang="en-US" sz="2500" u="sng"/>
          </a:p>
          <a:p>
            <a:pPr eaLnBrk="1" hangingPunct="1">
              <a:lnSpc>
                <a:spcPct val="90000"/>
              </a:lnSpc>
              <a:spcBef>
                <a:spcPts val="1800"/>
              </a:spcBef>
            </a:pPr>
            <a:r>
              <a:rPr lang="en-US" sz="2500" dirty="0">
                <a:solidFill>
                  <a:srgbClr val="000000"/>
                </a:solidFill>
                <a:latin typeface="Calibri"/>
                <a:cs typeface="Calibri"/>
              </a:rPr>
              <a:t>Faculty Association website:</a:t>
            </a:r>
            <a:br>
              <a:rPr lang="en-US" sz="2500" dirty="0"/>
            </a:br>
            <a:r>
              <a:rPr lang="en-US" sz="2500" dirty="0">
                <a:latin typeface="Calibri"/>
                <a:cs typeface="Calibri"/>
              </a:rPr>
              <a:t>https://www.facultyassociation.ubc.ca/worklife/promotion-tenure-process/</a:t>
            </a:r>
            <a:endParaRPr lang="en-US" sz="2500" dirty="0">
              <a:solidFill>
                <a:srgbClr val="000000"/>
              </a:solidFill>
              <a:latin typeface="Calibri"/>
              <a:cs typeface="Calibri"/>
            </a:endParaRPr>
          </a:p>
          <a:p>
            <a:pPr eaLnBrk="1" hangingPunct="1">
              <a:lnSpc>
                <a:spcPct val="90000"/>
              </a:lnSpc>
              <a:spcBef>
                <a:spcPts val="1800"/>
              </a:spcBef>
            </a:pPr>
            <a:r>
              <a:rPr lang="en-US" sz="2500" dirty="0">
                <a:solidFill>
                  <a:srgbClr val="000000"/>
                </a:solidFill>
                <a:latin typeface="Calibri"/>
                <a:cs typeface="Calibri"/>
              </a:rPr>
              <a:t>Call us!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a:xfrm>
            <a:off x="-3717" y="914400"/>
            <a:ext cx="9144000" cy="1524000"/>
          </a:xfrm>
        </p:spPr>
        <p:txBody>
          <a:bodyPr>
            <a:noAutofit/>
          </a:bodyPr>
          <a:lstStyle/>
          <a:p>
            <a:r>
              <a:rPr lang="en-US" sz="3500" dirty="0"/>
              <a:t>Additional context and perspective from the </a:t>
            </a:r>
            <a:br>
              <a:rPr lang="en-US" sz="3500" dirty="0"/>
            </a:br>
            <a:r>
              <a:rPr lang="en-US" sz="3500" dirty="0"/>
              <a:t>Senior Appointments Committee (SAC)</a:t>
            </a:r>
          </a:p>
        </p:txBody>
      </p:sp>
      <p:sp>
        <p:nvSpPr>
          <p:cNvPr id="27651" name="Content Placeholder 2"/>
          <p:cNvSpPr>
            <a:spLocks noGrp="1"/>
          </p:cNvSpPr>
          <p:nvPr>
            <p:ph idx="4294967295"/>
          </p:nvPr>
        </p:nvSpPr>
        <p:spPr>
          <a:xfrm>
            <a:off x="12843" y="3200400"/>
            <a:ext cx="9144000" cy="1447800"/>
          </a:xfrm>
        </p:spPr>
        <p:txBody>
          <a:bodyPr vert="horz" lIns="91440" tIns="45720" rIns="91440" bIns="45720" rtlCol="0" anchor="t">
            <a:normAutofit fontScale="77500" lnSpcReduction="20000"/>
          </a:bodyPr>
          <a:lstStyle/>
          <a:p>
            <a:pPr algn="ctr">
              <a:buNone/>
              <a:defRPr/>
            </a:pPr>
            <a:r>
              <a:rPr lang="en-US" sz="3000" b="1" dirty="0">
                <a:latin typeface="Calibri"/>
                <a:cs typeface="Calibri"/>
              </a:rPr>
              <a:t>Merje Kuus</a:t>
            </a:r>
            <a:endParaRPr lang="en-US" sz="3000" dirty="0"/>
          </a:p>
          <a:p>
            <a:pPr algn="ctr">
              <a:buFont typeface="Wingdings" pitchFamily="2" charset="2"/>
              <a:buNone/>
              <a:defRPr/>
            </a:pPr>
            <a:r>
              <a:rPr lang="en-US" sz="3000" dirty="0">
                <a:latin typeface="Calibri"/>
                <a:cs typeface="Calibri"/>
              </a:rPr>
              <a:t>Chair, Senior Appointments Committee (May 26)</a:t>
            </a:r>
          </a:p>
          <a:p>
            <a:pPr algn="ctr">
              <a:buFont typeface="Wingdings" pitchFamily="2" charset="2"/>
              <a:buNone/>
              <a:defRPr/>
            </a:pPr>
            <a:r>
              <a:rPr lang="en-US" sz="3000" b="1" dirty="0">
                <a:latin typeface="Calibri"/>
                <a:cs typeface="Calibri"/>
              </a:rPr>
              <a:t>Natasha Affolder</a:t>
            </a:r>
          </a:p>
          <a:p>
            <a:pPr algn="ctr">
              <a:buFont typeface="Wingdings" pitchFamily="2" charset="2"/>
              <a:buNone/>
              <a:defRPr/>
            </a:pPr>
            <a:r>
              <a:rPr lang="en-US" sz="3000" dirty="0">
                <a:latin typeface="Calibri"/>
                <a:cs typeface="Calibri"/>
              </a:rPr>
              <a:t>Associate Chair, Senior Appointments Committee (May 27)</a:t>
            </a:r>
          </a:p>
          <a:p>
            <a:pPr marL="514350" indent="-514350" algn="ctr">
              <a:buFont typeface="Wingdings" pitchFamily="2" charset="2"/>
              <a:buAutoNum type="alphaLcPeriod"/>
              <a:defRPr/>
            </a:pPr>
            <a:endParaRPr lang="en-US" dirty="0"/>
          </a:p>
        </p:txBody>
      </p:sp>
    </p:spTree>
    <p:extLst>
      <p:ext uri="{BB962C8B-B14F-4D97-AF65-F5344CB8AC3E}">
        <p14:creationId xmlns:p14="http://schemas.microsoft.com/office/powerpoint/2010/main" val="2584745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B1B8BDA-E3EB-492E-BDE0-F6B3D1678DB7}"/>
              </a:ext>
            </a:extLst>
          </p:cNvPr>
          <p:cNvSpPr>
            <a:spLocks noGrp="1"/>
          </p:cNvSpPr>
          <p:nvPr>
            <p:ph type="sldNum" sz="quarter" idx="12"/>
          </p:nvPr>
        </p:nvSpPr>
        <p:spPr/>
        <p:txBody>
          <a:bodyPr/>
          <a:lstStyle/>
          <a:p>
            <a:fld id="{5A151EE5-3B9D-40F0-B49F-94D42666517E}" type="slidenum">
              <a:rPr lang="en-CA" smtClean="0"/>
              <a:pPr/>
              <a:t>30</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800"/>
              <a:t>Overview</a:t>
            </a:r>
            <a:endParaRPr lang="en-GB" sz="3800"/>
          </a:p>
        </p:txBody>
      </p:sp>
      <p:sp>
        <p:nvSpPr>
          <p:cNvPr id="29699" name="Rectangle 2"/>
          <p:cNvSpPr>
            <a:spLocks noGrp="1" noChangeArrowheads="1"/>
          </p:cNvSpPr>
          <p:nvPr>
            <p:ph idx="4294967295"/>
          </p:nvPr>
        </p:nvSpPr>
        <p:spPr>
          <a:xfrm>
            <a:off x="1905000" y="1676400"/>
            <a:ext cx="6240462" cy="3048000"/>
          </a:xfrm>
        </p:spPr>
        <p:txBody>
          <a:bodyPr vert="horz" lIns="91440" tIns="45720" rIns="91440" bIns="45720" rtlCol="0" anchor="t">
            <a:normAutofit/>
          </a:bodyPr>
          <a:lstStyle/>
          <a:p>
            <a:pPr eaLnBrk="1" fontAlgn="auto" hangingPunct="1">
              <a:spcBef>
                <a:spcPts val="0"/>
              </a:spcBef>
              <a:spcAft>
                <a:spcPts val="1800"/>
              </a:spcAft>
              <a:defRPr/>
            </a:pPr>
            <a:r>
              <a:rPr lang="en-US" sz="3000" dirty="0">
                <a:latin typeface="Calibri"/>
                <a:cs typeface="Calibri"/>
              </a:rPr>
              <a:t>What SAC is and what it does</a:t>
            </a:r>
          </a:p>
          <a:p>
            <a:pPr marL="467995" eaLnBrk="1" fontAlgn="auto" hangingPunct="1">
              <a:spcBef>
                <a:spcPts val="0"/>
              </a:spcBef>
              <a:spcAft>
                <a:spcPts val="1800"/>
              </a:spcAft>
              <a:defRPr/>
            </a:pPr>
            <a:r>
              <a:rPr lang="en-US" sz="3000" dirty="0">
                <a:latin typeface="Calibri"/>
                <a:cs typeface="Calibri"/>
              </a:rPr>
              <a:t>Some practical advice</a:t>
            </a:r>
          </a:p>
        </p:txBody>
      </p:sp>
    </p:spTree>
    <p:extLst>
      <p:ext uri="{BB962C8B-B14F-4D97-AF65-F5344CB8AC3E}">
        <p14:creationId xmlns:p14="http://schemas.microsoft.com/office/powerpoint/2010/main" val="3956761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F2C5225-DBC1-4777-BE8F-0C5597B8C140}"/>
              </a:ext>
            </a:extLst>
          </p:cNvPr>
          <p:cNvSpPr>
            <a:spLocks noGrp="1"/>
          </p:cNvSpPr>
          <p:nvPr>
            <p:ph type="sldNum" sz="quarter" idx="12"/>
          </p:nvPr>
        </p:nvSpPr>
        <p:spPr/>
        <p:txBody>
          <a:bodyPr/>
          <a:lstStyle/>
          <a:p>
            <a:pPr>
              <a:defRPr/>
            </a:pPr>
            <a:fld id="{89654FC1-40C8-44C2-A76C-86E01097A9EC}" type="slidenum">
              <a:rPr lang="en-US" altLang="en-US" smtClean="0"/>
              <a:pPr>
                <a:defRPr/>
              </a:pPr>
              <a:t>4</a:t>
            </a:fld>
            <a:endParaRPr lang="en-US" altLang="en-US"/>
          </a:p>
        </p:txBody>
      </p:sp>
      <p:sp>
        <p:nvSpPr>
          <p:cNvPr id="7170" name="Rectangle 2"/>
          <p:cNvSpPr>
            <a:spLocks noGrp="1" noChangeArrowheads="1"/>
          </p:cNvSpPr>
          <p:nvPr>
            <p:ph type="title" idx="4294967295"/>
          </p:nvPr>
        </p:nvSpPr>
        <p:spPr>
          <a:xfrm>
            <a:off x="0" y="274638"/>
            <a:ext cx="9144000" cy="1143000"/>
          </a:xfrm>
        </p:spPr>
        <p:txBody>
          <a:bodyPr/>
          <a:lstStyle/>
          <a:p>
            <a:pPr eaLnBrk="1" hangingPunct="1"/>
            <a:r>
              <a:rPr lang="en-US" sz="3600" dirty="0"/>
              <a:t>Our Objective</a:t>
            </a:r>
          </a:p>
        </p:txBody>
      </p:sp>
      <p:sp>
        <p:nvSpPr>
          <p:cNvPr id="7171" name="Rectangle 3"/>
          <p:cNvSpPr>
            <a:spLocks noGrp="1" noChangeArrowheads="1"/>
          </p:cNvSpPr>
          <p:nvPr>
            <p:ph idx="4294967295"/>
          </p:nvPr>
        </p:nvSpPr>
        <p:spPr>
          <a:xfrm>
            <a:off x="897835" y="1676400"/>
            <a:ext cx="7543800" cy="3810000"/>
          </a:xfrm>
        </p:spPr>
        <p:txBody>
          <a:bodyPr/>
          <a:lstStyle/>
          <a:p>
            <a:pPr fontAlgn="base"/>
            <a:r>
              <a:rPr lang="en-US" dirty="0">
                <a:solidFill>
                  <a:schemeClr val="tx1"/>
                </a:solidFill>
              </a:rPr>
              <a:t>To provide faculty members with an understanding of the tenure and promotion processes.​</a:t>
            </a:r>
          </a:p>
          <a:p>
            <a:pPr fontAlgn="base"/>
            <a:endParaRPr lang="en-US" dirty="0">
              <a:solidFill>
                <a:schemeClr val="tx1"/>
              </a:solidFill>
            </a:endParaRPr>
          </a:p>
          <a:p>
            <a:pPr fontAlgn="base"/>
            <a:r>
              <a:rPr lang="en-CA" dirty="0">
                <a:solidFill>
                  <a:schemeClr val="tx1"/>
                </a:solidFill>
              </a:rPr>
              <a:t>To support the success of faculty members going forward for tenure and promotion.</a:t>
            </a:r>
            <a:endParaRPr lang="en-US" dirty="0">
              <a:solidFill>
                <a:schemeClr val="tx1"/>
              </a:solidFill>
            </a:endParaRPr>
          </a:p>
        </p:txBody>
      </p:sp>
      <p:sp>
        <p:nvSpPr>
          <p:cNvPr id="8" name="TextBox 7">
            <a:extLst>
              <a:ext uri="{FF2B5EF4-FFF2-40B4-BE49-F238E27FC236}">
                <a16:creationId xmlns:a16="http://schemas.microsoft.com/office/drawing/2014/main" id="{F6E012C2-7A30-4C9B-8CC0-02028963CD4C}"/>
              </a:ext>
            </a:extLst>
          </p:cNvPr>
          <p:cNvSpPr txBox="1"/>
          <p:nvPr/>
        </p:nvSpPr>
        <p:spPr>
          <a:xfrm>
            <a:off x="381000" y="6553200"/>
            <a:ext cx="1905000" cy="261610"/>
          </a:xfrm>
          <a:prstGeom prst="rect">
            <a:avLst/>
          </a:prstGeom>
          <a:noFill/>
        </p:spPr>
        <p:txBody>
          <a:bodyPr wrap="square" lIns="91440" tIns="45720" rIns="91440" bIns="45720" rtlCol="0" anchor="t">
            <a:spAutoFit/>
          </a:bodyPr>
          <a:lstStyle/>
          <a:p>
            <a:endParaRPr lang="en-CA" sz="1100" dirty="0">
              <a:solidFill>
                <a:srgbClr val="005293"/>
              </a:solidFill>
              <a:latin typeface="+mn-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2C16649-187B-4144-B051-037BB62ACC60}"/>
              </a:ext>
            </a:extLst>
          </p:cNvPr>
          <p:cNvSpPr>
            <a:spLocks noGrp="1"/>
          </p:cNvSpPr>
          <p:nvPr>
            <p:ph type="sldNum" sz="quarter" idx="12"/>
          </p:nvPr>
        </p:nvSpPr>
        <p:spPr/>
        <p:txBody>
          <a:bodyPr/>
          <a:lstStyle/>
          <a:p>
            <a:fld id="{5A151EE5-3B9D-40F0-B49F-94D42666517E}" type="slidenum">
              <a:rPr lang="en-CA" smtClean="0"/>
              <a:pPr/>
              <a:t>31</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800">
                <a:latin typeface="Calibri"/>
                <a:cs typeface="Calibri"/>
              </a:rPr>
              <a:t> Composition of SAC</a:t>
            </a:r>
            <a:endParaRPr lang="en-GB" sz="3800">
              <a:latin typeface="Calibri"/>
              <a:cs typeface="Calibri"/>
            </a:endParaRPr>
          </a:p>
        </p:txBody>
      </p:sp>
      <p:sp>
        <p:nvSpPr>
          <p:cNvPr id="29699" name="Rectangle 2"/>
          <p:cNvSpPr>
            <a:spLocks noGrp="1" noChangeArrowheads="1"/>
          </p:cNvSpPr>
          <p:nvPr>
            <p:ph idx="4294967295"/>
          </p:nvPr>
        </p:nvSpPr>
        <p:spPr>
          <a:xfrm>
            <a:off x="381000" y="1447200"/>
            <a:ext cx="8382000" cy="4876800"/>
          </a:xfrm>
        </p:spPr>
        <p:txBody>
          <a:bodyPr vert="horz" lIns="91440" tIns="45720" rIns="91440" bIns="45720" rtlCol="0" anchor="t">
            <a:normAutofit/>
          </a:bodyPr>
          <a:lstStyle/>
          <a:p>
            <a:pPr marL="457200" lvl="1">
              <a:spcBef>
                <a:spcPts val="0"/>
              </a:spcBef>
              <a:spcAft>
                <a:spcPts val="1200"/>
              </a:spcAft>
              <a:buClr>
                <a:schemeClr val="accent1">
                  <a:lumMod val="60000"/>
                  <a:lumOff val="40000"/>
                </a:schemeClr>
              </a:buClr>
              <a:buSzPct val="120000"/>
              <a:defRPr/>
            </a:pPr>
            <a:r>
              <a:rPr lang="en-US" sz="2600" dirty="0">
                <a:latin typeface="Calibri"/>
                <a:cs typeface="Calibri"/>
              </a:rPr>
              <a:t>20 UBC Professors (+ Chair)</a:t>
            </a:r>
          </a:p>
          <a:p>
            <a:pPr marL="457200" lvl="1">
              <a:spcBef>
                <a:spcPts val="0"/>
              </a:spcBef>
              <a:spcAft>
                <a:spcPts val="1200"/>
              </a:spcAft>
              <a:buClr>
                <a:schemeClr val="accent1">
                  <a:lumMod val="60000"/>
                  <a:lumOff val="40000"/>
                </a:schemeClr>
              </a:buClr>
              <a:buSzPct val="120000"/>
              <a:defRPr/>
            </a:pPr>
            <a:r>
              <a:rPr lang="en-US" sz="2600" dirty="0">
                <a:latin typeface="Calibri"/>
                <a:cs typeface="Calibri"/>
              </a:rPr>
              <a:t>Broad representation across Faculties &amp; academic disciplines, Faculty Association representative</a:t>
            </a:r>
          </a:p>
          <a:p>
            <a:pPr marL="457200" lvl="1">
              <a:spcBef>
                <a:spcPts val="0"/>
              </a:spcBef>
              <a:spcAft>
                <a:spcPts val="1200"/>
              </a:spcAft>
              <a:buClr>
                <a:schemeClr val="accent1">
                  <a:lumMod val="60000"/>
                  <a:lumOff val="40000"/>
                </a:schemeClr>
              </a:buClr>
              <a:buSzPct val="120000"/>
              <a:defRPr/>
            </a:pPr>
            <a:r>
              <a:rPr lang="en-US" sz="2600" dirty="0">
                <a:latin typeface="Calibri"/>
                <a:cs typeface="Calibri"/>
              </a:rPr>
              <a:t>Members from both Vancouver and Okanagan</a:t>
            </a:r>
          </a:p>
          <a:p>
            <a:pPr marL="457200" lvl="1">
              <a:spcBef>
                <a:spcPts val="0"/>
              </a:spcBef>
              <a:spcAft>
                <a:spcPts val="1200"/>
              </a:spcAft>
              <a:buClr>
                <a:schemeClr val="accent1">
                  <a:lumMod val="60000"/>
                  <a:lumOff val="40000"/>
                </a:schemeClr>
              </a:buClr>
              <a:buSzPct val="120000"/>
              <a:defRPr/>
            </a:pPr>
            <a:r>
              <a:rPr lang="en-US" sz="2600" dirty="0">
                <a:latin typeface="Calibri"/>
                <a:cs typeface="Calibri"/>
              </a:rPr>
              <a:t>At least one Professor of Teaching</a:t>
            </a:r>
          </a:p>
        </p:txBody>
      </p:sp>
    </p:spTree>
    <p:extLst>
      <p:ext uri="{BB962C8B-B14F-4D97-AF65-F5344CB8AC3E}">
        <p14:creationId xmlns:p14="http://schemas.microsoft.com/office/powerpoint/2010/main" val="4047000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63CE58A-0A0A-4E9A-B4F3-2D95F5B30BD7}"/>
              </a:ext>
            </a:extLst>
          </p:cNvPr>
          <p:cNvSpPr>
            <a:spLocks noGrp="1"/>
          </p:cNvSpPr>
          <p:nvPr>
            <p:ph type="sldNum" sz="quarter" idx="12"/>
          </p:nvPr>
        </p:nvSpPr>
        <p:spPr/>
        <p:txBody>
          <a:bodyPr/>
          <a:lstStyle/>
          <a:p>
            <a:fld id="{5A151EE5-3B9D-40F0-B49F-94D42666517E}" type="slidenum">
              <a:rPr lang="en-CA" smtClean="0"/>
              <a:pPr/>
              <a:t>32</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800"/>
              <a:t>SAC’s Mandate</a:t>
            </a:r>
            <a:endParaRPr lang="en-GB" sz="3800"/>
          </a:p>
        </p:txBody>
      </p:sp>
      <p:sp>
        <p:nvSpPr>
          <p:cNvPr id="29699" name="Rectangle 2"/>
          <p:cNvSpPr>
            <a:spLocks noGrp="1" noChangeArrowheads="1"/>
          </p:cNvSpPr>
          <p:nvPr>
            <p:ph idx="4294967295"/>
          </p:nvPr>
        </p:nvSpPr>
        <p:spPr>
          <a:xfrm>
            <a:off x="381000" y="1295400"/>
            <a:ext cx="8458200" cy="4267200"/>
          </a:xfrm>
        </p:spPr>
        <p:txBody>
          <a:bodyPr vert="horz" lIns="91440" tIns="45720" rIns="91440" bIns="45720" rtlCol="0" anchor="t">
            <a:noAutofit/>
          </a:bodyPr>
          <a:lstStyle/>
          <a:p>
            <a:pPr marL="365760" indent="-365760">
              <a:spcBef>
                <a:spcPts val="0"/>
              </a:spcBef>
              <a:spcAft>
                <a:spcPts val="600"/>
              </a:spcAft>
            </a:pPr>
            <a:r>
              <a:rPr lang="en-CA" sz="2400">
                <a:solidFill>
                  <a:srgbClr val="1F497D"/>
                </a:solidFill>
                <a:latin typeface="Calibri"/>
                <a:cs typeface="Calibri"/>
              </a:rPr>
              <a:t>Advise UBC President on the merits of applications for tenure and/or promotion, and appointments above Assistant rank</a:t>
            </a:r>
            <a:endParaRPr lang="en-CA" sz="2400">
              <a:solidFill>
                <a:srgbClr val="1F497D"/>
              </a:solidFill>
            </a:endParaRPr>
          </a:p>
          <a:p>
            <a:pPr marL="365760" indent="-365760">
              <a:spcBef>
                <a:spcPts val="0"/>
              </a:spcBef>
              <a:spcAft>
                <a:spcPts val="600"/>
              </a:spcAft>
            </a:pPr>
            <a:r>
              <a:rPr lang="en-CA" sz="2400">
                <a:solidFill>
                  <a:srgbClr val="1F497D"/>
                </a:solidFill>
                <a:latin typeface="Calibri"/>
                <a:cs typeface="Calibri"/>
              </a:rPr>
              <a:t>In doing so…</a:t>
            </a:r>
          </a:p>
          <a:p>
            <a:pPr marL="822960" lvl="2" indent="-365760">
              <a:spcBef>
                <a:spcPts val="0"/>
              </a:spcBef>
              <a:spcAft>
                <a:spcPts val="600"/>
              </a:spcAft>
              <a:buClr>
                <a:schemeClr val="accent1">
                  <a:lumMod val="60000"/>
                  <a:lumOff val="40000"/>
                </a:schemeClr>
              </a:buClr>
            </a:pPr>
            <a:r>
              <a:rPr lang="en-CA" sz="2400">
                <a:solidFill>
                  <a:srgbClr val="1F497D"/>
                </a:solidFill>
                <a:latin typeface="Calibri"/>
                <a:cs typeface="Calibri"/>
              </a:rPr>
              <a:t>Ensure each file is judged according to criteria specified in the </a:t>
            </a:r>
            <a:r>
              <a:rPr lang="en-US" sz="2400">
                <a:solidFill>
                  <a:srgbClr val="1F497D"/>
                </a:solidFill>
                <a:latin typeface="Calibri"/>
                <a:cs typeface="Calibri"/>
              </a:rPr>
              <a:t>Collective Agreement</a:t>
            </a:r>
          </a:p>
          <a:p>
            <a:pPr marL="822960" lvl="2" indent="-365760">
              <a:spcBef>
                <a:spcPts val="0"/>
              </a:spcBef>
              <a:spcAft>
                <a:spcPts val="600"/>
              </a:spcAft>
              <a:buClr>
                <a:schemeClr val="accent1">
                  <a:lumMod val="60000"/>
                  <a:lumOff val="40000"/>
                </a:schemeClr>
              </a:buClr>
            </a:pPr>
            <a:r>
              <a:rPr lang="en-CA" sz="2400">
                <a:solidFill>
                  <a:srgbClr val="1F497D"/>
                </a:solidFill>
                <a:latin typeface="Calibri"/>
                <a:cs typeface="Calibri"/>
              </a:rPr>
              <a:t>Ensure each file is judged objectively and on its own merits</a:t>
            </a:r>
            <a:endParaRPr lang="en-US" sz="2400">
              <a:solidFill>
                <a:srgbClr val="1F497D"/>
              </a:solidFill>
              <a:latin typeface="Calibri"/>
              <a:cs typeface="Calibri"/>
            </a:endParaRPr>
          </a:p>
          <a:p>
            <a:pPr marL="822960" lvl="2" indent="-365760">
              <a:spcBef>
                <a:spcPts val="0"/>
              </a:spcBef>
              <a:spcAft>
                <a:spcPts val="600"/>
              </a:spcAft>
              <a:buClr>
                <a:schemeClr val="accent1">
                  <a:lumMod val="60000"/>
                  <a:lumOff val="40000"/>
                </a:schemeClr>
              </a:buClr>
            </a:pPr>
            <a:r>
              <a:rPr lang="en-CA" sz="2400">
                <a:solidFill>
                  <a:srgbClr val="1F497D"/>
                </a:solidFill>
                <a:latin typeface="Calibri"/>
                <a:cs typeface="Calibri"/>
              </a:rPr>
              <a:t>Ensure relevant contextual factors are taken into account</a:t>
            </a:r>
          </a:p>
          <a:p>
            <a:pPr marL="822960" lvl="2" indent="-365760">
              <a:spcBef>
                <a:spcPts val="0"/>
              </a:spcBef>
              <a:spcAft>
                <a:spcPts val="600"/>
              </a:spcAft>
              <a:buClr>
                <a:schemeClr val="accent1">
                  <a:lumMod val="60000"/>
                  <a:lumOff val="40000"/>
                </a:schemeClr>
              </a:buClr>
            </a:pPr>
            <a:r>
              <a:rPr lang="en-US" sz="2400">
                <a:solidFill>
                  <a:srgbClr val="1F497D"/>
                </a:solidFill>
                <a:latin typeface="Calibri"/>
                <a:cs typeface="Calibri"/>
              </a:rPr>
              <a:t>Ensure consistent use of appropriate standards of excellence across all disciplines and all Faculties</a:t>
            </a:r>
          </a:p>
          <a:p>
            <a:pPr marL="822960" lvl="2" indent="-365760">
              <a:spcBef>
                <a:spcPts val="0"/>
              </a:spcBef>
              <a:spcAft>
                <a:spcPts val="600"/>
              </a:spcAft>
              <a:buClr>
                <a:schemeClr val="accent1">
                  <a:lumMod val="60000"/>
                  <a:lumOff val="40000"/>
                </a:schemeClr>
              </a:buClr>
            </a:pPr>
            <a:r>
              <a:rPr lang="en-US" sz="2400">
                <a:solidFill>
                  <a:srgbClr val="1F497D"/>
                </a:solidFill>
                <a:latin typeface="Calibri"/>
                <a:cs typeface="Calibri"/>
              </a:rPr>
              <a:t>Ensure procedural fairness</a:t>
            </a:r>
            <a:endParaRPr lang="en-US" sz="2400">
              <a:latin typeface="Calibri"/>
              <a:cs typeface="Calibri"/>
            </a:endParaRPr>
          </a:p>
          <a:p>
            <a:pPr lvl="1">
              <a:spcBef>
                <a:spcPts val="0"/>
              </a:spcBef>
              <a:spcAft>
                <a:spcPts val="600"/>
              </a:spcAft>
            </a:pPr>
            <a:endParaRPr lang="en-CA" sz="2400">
              <a:cs typeface="Calibri"/>
            </a:endParaRPr>
          </a:p>
          <a:p>
            <a:pPr lvl="1">
              <a:spcBef>
                <a:spcPts val="0"/>
              </a:spcBef>
              <a:spcAft>
                <a:spcPts val="600"/>
              </a:spcAft>
            </a:pPr>
            <a:endParaRPr lang="en-CA" sz="2400"/>
          </a:p>
        </p:txBody>
      </p:sp>
    </p:spTree>
    <p:extLst>
      <p:ext uri="{BB962C8B-B14F-4D97-AF65-F5344CB8AC3E}">
        <p14:creationId xmlns:p14="http://schemas.microsoft.com/office/powerpoint/2010/main" val="1691950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F939C90-2456-4ED0-8D76-2D221AB5B2EB}"/>
              </a:ext>
            </a:extLst>
          </p:cNvPr>
          <p:cNvSpPr>
            <a:spLocks noGrp="1"/>
          </p:cNvSpPr>
          <p:nvPr>
            <p:ph type="sldNum" sz="quarter" idx="12"/>
          </p:nvPr>
        </p:nvSpPr>
        <p:spPr/>
        <p:txBody>
          <a:bodyPr/>
          <a:lstStyle/>
          <a:p>
            <a:fld id="{5A151EE5-3B9D-40F0-B49F-94D42666517E}" type="slidenum">
              <a:rPr lang="en-CA" smtClean="0"/>
              <a:pPr/>
              <a:t>33</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800"/>
              <a:t>Evaluation of Cases by SAC</a:t>
            </a:r>
            <a:endParaRPr lang="en-GB" sz="3800"/>
          </a:p>
        </p:txBody>
      </p:sp>
      <p:sp>
        <p:nvSpPr>
          <p:cNvPr id="29699" name="Rectangle 2"/>
          <p:cNvSpPr>
            <a:spLocks noGrp="1" noChangeArrowheads="1"/>
          </p:cNvSpPr>
          <p:nvPr>
            <p:ph idx="4294967295"/>
          </p:nvPr>
        </p:nvSpPr>
        <p:spPr>
          <a:xfrm>
            <a:off x="381000" y="1447800"/>
            <a:ext cx="8382000" cy="4267200"/>
          </a:xfrm>
        </p:spPr>
        <p:txBody>
          <a:bodyPr vert="horz" lIns="91440" tIns="45720" rIns="91440" bIns="45720" rtlCol="0" anchor="t">
            <a:normAutofit/>
          </a:bodyPr>
          <a:lstStyle/>
          <a:p>
            <a:pPr>
              <a:spcBef>
                <a:spcPts val="0"/>
              </a:spcBef>
              <a:spcAft>
                <a:spcPts val="1200"/>
              </a:spcAft>
              <a:buSzPct val="100000"/>
              <a:defRPr/>
            </a:pPr>
            <a:r>
              <a:rPr lang="en-US" sz="2400" dirty="0">
                <a:solidFill>
                  <a:srgbClr val="1F497D"/>
                </a:solidFill>
              </a:rPr>
              <a:t>SAC subcommittees review and designate as “A”, “B”, or “D”</a:t>
            </a:r>
          </a:p>
          <a:p>
            <a:pPr lvl="1">
              <a:spcBef>
                <a:spcPts val="0"/>
              </a:spcBef>
              <a:spcAft>
                <a:spcPts val="1200"/>
              </a:spcAft>
              <a:buClr>
                <a:schemeClr val="accent1">
                  <a:lumMod val="60000"/>
                  <a:lumOff val="40000"/>
                </a:schemeClr>
              </a:buClr>
              <a:buSzPct val="100000"/>
              <a:defRPr/>
            </a:pPr>
            <a:r>
              <a:rPr lang="en-US" sz="2400" dirty="0">
                <a:solidFill>
                  <a:srgbClr val="1F497D"/>
                </a:solidFill>
              </a:rPr>
              <a:t>“A” Case: Straightforward and meets all criteria.</a:t>
            </a:r>
          </a:p>
          <a:p>
            <a:pPr lvl="1">
              <a:spcBef>
                <a:spcPts val="0"/>
              </a:spcBef>
              <a:spcAft>
                <a:spcPts val="1200"/>
              </a:spcAft>
              <a:buClr>
                <a:schemeClr val="accent1">
                  <a:lumMod val="60000"/>
                  <a:lumOff val="40000"/>
                </a:schemeClr>
              </a:buClr>
              <a:buSzPct val="100000"/>
              <a:defRPr/>
            </a:pPr>
            <a:r>
              <a:rPr lang="en-US" sz="2400" dirty="0">
                <a:solidFill>
                  <a:srgbClr val="1F497D"/>
                </a:solidFill>
              </a:rPr>
              <a:t>“B” Case: More complicated (</a:t>
            </a:r>
            <a:r>
              <a:rPr lang="en-CA" sz="2400" dirty="0">
                <a:solidFill>
                  <a:srgbClr val="1F497D"/>
                </a:solidFill>
                <a:latin typeface="Calibri" panose="020F0502020204030204"/>
              </a:rPr>
              <a:t>for any of several reasons).  The Dean attends a SAC meeting to address questions and may need detailed information from the Head in advance.</a:t>
            </a:r>
          </a:p>
          <a:p>
            <a:pPr lvl="1">
              <a:spcBef>
                <a:spcPts val="0"/>
              </a:spcBef>
              <a:spcAft>
                <a:spcPts val="1200"/>
              </a:spcAft>
              <a:buClr>
                <a:schemeClr val="accent1">
                  <a:lumMod val="60000"/>
                  <a:lumOff val="40000"/>
                </a:schemeClr>
              </a:buClr>
              <a:buSzPct val="100000"/>
              <a:defRPr/>
            </a:pPr>
            <a:r>
              <a:rPr lang="en-GB" sz="2400" dirty="0">
                <a:solidFill>
                  <a:srgbClr val="1F497D"/>
                </a:solidFill>
                <a:latin typeface="Calibri" panose="020F0502020204030204"/>
                <a:cs typeface="Calibri"/>
              </a:rPr>
              <a:t>“D” Case: </a:t>
            </a:r>
            <a:r>
              <a:rPr lang="en-CA" sz="2400" dirty="0">
                <a:solidFill>
                  <a:srgbClr val="1F497D"/>
                </a:solidFill>
                <a:latin typeface="Calibri" panose="020F0502020204030204"/>
              </a:rPr>
              <a:t>SAC requests additional documentation prior to designation as “A” or “B”.</a:t>
            </a:r>
            <a:endParaRPr lang="en-US" sz="2400" dirty="0">
              <a:solidFill>
                <a:srgbClr val="1F497D"/>
              </a:solidFill>
            </a:endParaRPr>
          </a:p>
          <a:p>
            <a:pPr>
              <a:lnSpc>
                <a:spcPct val="110000"/>
              </a:lnSpc>
              <a:spcBef>
                <a:spcPts val="0"/>
              </a:spcBef>
              <a:buSzPct val="100000"/>
              <a:defRPr/>
            </a:pPr>
            <a:r>
              <a:rPr lang="en-CA" sz="2400" dirty="0">
                <a:solidFill>
                  <a:srgbClr val="1F497D"/>
                </a:solidFill>
                <a:latin typeface="Calibri"/>
                <a:cs typeface="Calibri"/>
              </a:rPr>
              <a:t>Total caseload increasing annually. In 2023-2024</a:t>
            </a:r>
            <a:r>
              <a:rPr lang="en-US" sz="2400" dirty="0">
                <a:solidFill>
                  <a:srgbClr val="1F497D"/>
                </a:solidFill>
                <a:latin typeface="Calibri"/>
                <a:cs typeface="Calibri"/>
              </a:rPr>
              <a:t>: 168 cases</a:t>
            </a:r>
          </a:p>
          <a:p>
            <a:pPr marL="0" indent="0">
              <a:lnSpc>
                <a:spcPct val="110000"/>
              </a:lnSpc>
              <a:spcBef>
                <a:spcPts val="0"/>
              </a:spcBef>
              <a:buSzPct val="100000"/>
              <a:buNone/>
              <a:defRPr/>
            </a:pPr>
            <a:r>
              <a:rPr lang="en-CA" sz="2400" dirty="0">
                <a:solidFill>
                  <a:srgbClr val="1F497D"/>
                </a:solidFill>
                <a:latin typeface="Calibri" panose="020F0502020204030204"/>
                <a:cs typeface="Calibri"/>
              </a:rPr>
              <a:t>			</a:t>
            </a:r>
          </a:p>
        </p:txBody>
      </p:sp>
    </p:spTree>
    <p:extLst>
      <p:ext uri="{BB962C8B-B14F-4D97-AF65-F5344CB8AC3E}">
        <p14:creationId xmlns:p14="http://schemas.microsoft.com/office/powerpoint/2010/main" val="16007619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CBBECA-6B44-4EB9-8227-8568B4583470}"/>
              </a:ext>
            </a:extLst>
          </p:cNvPr>
          <p:cNvSpPr>
            <a:spLocks noGrp="1"/>
          </p:cNvSpPr>
          <p:nvPr>
            <p:ph type="title"/>
          </p:nvPr>
        </p:nvSpPr>
        <p:spPr/>
        <p:txBody>
          <a:bodyPr/>
          <a:lstStyle/>
          <a:p>
            <a:r>
              <a:rPr lang="en-CA" dirty="0"/>
              <a:t>The Primacy of the Collective Agreement</a:t>
            </a:r>
          </a:p>
        </p:txBody>
      </p:sp>
      <p:sp>
        <p:nvSpPr>
          <p:cNvPr id="5" name="Content Placeholder 4">
            <a:extLst>
              <a:ext uri="{FF2B5EF4-FFF2-40B4-BE49-F238E27FC236}">
                <a16:creationId xmlns:a16="http://schemas.microsoft.com/office/drawing/2014/main" id="{31ADB161-6954-4ABA-A738-B97445CBC0C4}"/>
              </a:ext>
            </a:extLst>
          </p:cNvPr>
          <p:cNvSpPr>
            <a:spLocks noGrp="1"/>
          </p:cNvSpPr>
          <p:nvPr>
            <p:ph idx="1"/>
          </p:nvPr>
        </p:nvSpPr>
        <p:spPr/>
        <p:txBody>
          <a:bodyPr/>
          <a:lstStyle/>
          <a:p>
            <a:r>
              <a:rPr lang="en-US" dirty="0"/>
              <a:t>Read the criteria in the Collective Agreement that apply to your specific situation.</a:t>
            </a:r>
          </a:p>
          <a:p>
            <a:r>
              <a:rPr lang="en-US" dirty="0"/>
              <a:t>SAC review of files is grounded in the text of the Collective Agreement and understood with an attentiveness to discipline-specific norms.</a:t>
            </a:r>
            <a:endParaRPr lang="en-CA" dirty="0"/>
          </a:p>
        </p:txBody>
      </p:sp>
      <p:sp>
        <p:nvSpPr>
          <p:cNvPr id="2" name="Footer Placeholder 1">
            <a:extLst>
              <a:ext uri="{FF2B5EF4-FFF2-40B4-BE49-F238E27FC236}">
                <a16:creationId xmlns:a16="http://schemas.microsoft.com/office/drawing/2014/main" id="{93F1E571-F3EB-4537-9FF5-77FEB80ADEAC}"/>
              </a:ext>
            </a:extLst>
          </p:cNvPr>
          <p:cNvSpPr>
            <a:spLocks noGrp="1"/>
          </p:cNvSpPr>
          <p:nvPr>
            <p:ph type="ftr" sz="quarter" idx="11"/>
          </p:nvPr>
        </p:nvSpPr>
        <p:spPr/>
        <p:txBody>
          <a:bodyPr/>
          <a:lstStyle/>
          <a:p>
            <a:endParaRPr lang="en-CA" dirty="0"/>
          </a:p>
        </p:txBody>
      </p:sp>
    </p:spTree>
    <p:extLst>
      <p:ext uri="{BB962C8B-B14F-4D97-AF65-F5344CB8AC3E}">
        <p14:creationId xmlns:p14="http://schemas.microsoft.com/office/powerpoint/2010/main" val="72670462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58F50D9-5FD1-4765-9B5A-DDBFC6334671}"/>
              </a:ext>
            </a:extLst>
          </p:cNvPr>
          <p:cNvSpPr>
            <a:spLocks noGrp="1"/>
          </p:cNvSpPr>
          <p:nvPr>
            <p:ph type="sldNum" sz="quarter" idx="12"/>
          </p:nvPr>
        </p:nvSpPr>
        <p:spPr/>
        <p:txBody>
          <a:bodyPr/>
          <a:lstStyle/>
          <a:p>
            <a:fld id="{5A151EE5-3B9D-40F0-B49F-94D42666517E}" type="slidenum">
              <a:rPr lang="en-CA" smtClean="0"/>
              <a:pPr/>
              <a:t>35</a:t>
            </a:fld>
            <a:endParaRPr lang="en-CA"/>
          </a:p>
        </p:txBody>
      </p:sp>
      <p:sp>
        <p:nvSpPr>
          <p:cNvPr id="29699" name="Rectangle 2"/>
          <p:cNvSpPr>
            <a:spLocks noGrp="1" noChangeArrowheads="1"/>
          </p:cNvSpPr>
          <p:nvPr>
            <p:ph idx="4294967295"/>
          </p:nvPr>
        </p:nvSpPr>
        <p:spPr>
          <a:xfrm>
            <a:off x="457200" y="1447200"/>
            <a:ext cx="8458200" cy="3733800"/>
          </a:xfrm>
        </p:spPr>
        <p:txBody>
          <a:bodyPr>
            <a:noAutofit/>
          </a:bodyPr>
          <a:lstStyle/>
          <a:p>
            <a:pPr marL="271463" lvl="0" indent="-212725">
              <a:spcAft>
                <a:spcPts val="600"/>
              </a:spcAft>
            </a:pPr>
            <a:r>
              <a:rPr lang="en-CA" sz="2400" b="1">
                <a:solidFill>
                  <a:srgbClr val="1F497D"/>
                </a:solidFill>
                <a:cs typeface="Arial" panose="020B0604020202020204" pitchFamily="34" charset="0"/>
              </a:rPr>
              <a:t>Discipline-specific norms of various kinds:</a:t>
            </a:r>
            <a:endParaRPr lang="en-CA" sz="2400">
              <a:solidFill>
                <a:srgbClr val="1F497D"/>
              </a:solidFill>
              <a:cs typeface="Arial" panose="020B0604020202020204" pitchFamily="34" charset="0"/>
            </a:endParaRPr>
          </a:p>
          <a:p>
            <a:pPr marL="728663" lvl="1" indent="-212725">
              <a:buClr>
                <a:schemeClr val="accent1">
                  <a:lumMod val="60000"/>
                  <a:lumOff val="40000"/>
                </a:schemeClr>
              </a:buClr>
            </a:pPr>
            <a:r>
              <a:rPr lang="en-CA" sz="2400">
                <a:solidFill>
                  <a:srgbClr val="1F497D"/>
                </a:solidFill>
                <a:cs typeface="Arial" panose="020B0604020202020204" pitchFamily="34" charset="0"/>
              </a:rPr>
              <a:t>Value placed on different kinds of scholarly products</a:t>
            </a:r>
          </a:p>
          <a:p>
            <a:pPr marL="728663" lvl="1" indent="-212725">
              <a:buClr>
                <a:schemeClr val="accent1">
                  <a:lumMod val="60000"/>
                  <a:lumOff val="40000"/>
                </a:schemeClr>
              </a:buClr>
            </a:pPr>
            <a:r>
              <a:rPr lang="en-CA" sz="2400">
                <a:solidFill>
                  <a:srgbClr val="1F497D"/>
                </a:solidFill>
                <a:cs typeface="Arial" panose="020B0604020202020204" pitchFamily="34" charset="0"/>
              </a:rPr>
              <a:t>Value placed on specific publication outlets/venues</a:t>
            </a:r>
          </a:p>
          <a:p>
            <a:pPr marL="728663" lvl="1" indent="-212725">
              <a:buClr>
                <a:schemeClr val="accent1">
                  <a:lumMod val="60000"/>
                  <a:lumOff val="40000"/>
                </a:schemeClr>
              </a:buClr>
            </a:pPr>
            <a:r>
              <a:rPr lang="en-CA" sz="2400">
                <a:solidFill>
                  <a:srgbClr val="1F497D"/>
                </a:solidFill>
                <a:cs typeface="Arial" panose="020B0604020202020204" pitchFamily="34" charset="0"/>
              </a:rPr>
              <a:t>Norms pertaining to authorship and authorship order</a:t>
            </a:r>
          </a:p>
          <a:p>
            <a:pPr marL="728663" lvl="1" indent="-212725">
              <a:buClr>
                <a:schemeClr val="accent1">
                  <a:lumMod val="60000"/>
                  <a:lumOff val="40000"/>
                </a:schemeClr>
              </a:buClr>
            </a:pPr>
            <a:r>
              <a:rPr lang="en-CA" sz="2400">
                <a:solidFill>
                  <a:srgbClr val="1F497D"/>
                </a:solidFill>
                <a:cs typeface="Arial" panose="020B0604020202020204" pitchFamily="34" charset="0"/>
              </a:rPr>
              <a:t>Norms pertaining to quantity of publications</a:t>
            </a:r>
          </a:p>
          <a:p>
            <a:pPr marL="728663" lvl="1" indent="-212725">
              <a:buClr>
                <a:schemeClr val="accent1">
                  <a:lumMod val="60000"/>
                  <a:lumOff val="40000"/>
                </a:schemeClr>
              </a:buClr>
            </a:pPr>
            <a:r>
              <a:rPr lang="en-CA" sz="2400">
                <a:solidFill>
                  <a:srgbClr val="1F497D"/>
                </a:solidFill>
                <a:cs typeface="Arial" panose="020B0604020202020204" pitchFamily="34" charset="0"/>
              </a:rPr>
              <a:t>Extent to which grant funding is relevant</a:t>
            </a:r>
          </a:p>
          <a:p>
            <a:pPr marL="728663" lvl="1" indent="-212725">
              <a:buClr>
                <a:schemeClr val="accent1">
                  <a:lumMod val="60000"/>
                  <a:lumOff val="40000"/>
                </a:schemeClr>
              </a:buClr>
            </a:pPr>
            <a:r>
              <a:rPr lang="en-CA" sz="2400">
                <a:solidFill>
                  <a:srgbClr val="1F497D"/>
                </a:solidFill>
                <a:cs typeface="Arial" panose="020B0604020202020204" pitchFamily="34" charset="0"/>
              </a:rPr>
              <a:t>Norms pertaining to quantity and quality of teaching and student supervision</a:t>
            </a:r>
          </a:p>
          <a:p>
            <a:pPr marL="728663" lvl="1" indent="-212725">
              <a:buClr>
                <a:schemeClr val="accent1">
                  <a:lumMod val="60000"/>
                  <a:lumOff val="40000"/>
                </a:schemeClr>
              </a:buClr>
            </a:pPr>
            <a:r>
              <a:rPr lang="en-CA" sz="2400">
                <a:solidFill>
                  <a:srgbClr val="1F497D"/>
                </a:solidFill>
                <a:cs typeface="Arial" panose="020B0604020202020204" pitchFamily="34" charset="0"/>
              </a:rPr>
              <a:t>Norms and expectations for service contributions</a:t>
            </a:r>
          </a:p>
        </p:txBody>
      </p:sp>
      <p:sp>
        <p:nvSpPr>
          <p:cNvPr id="6" name="Rectangle 3"/>
          <p:cNvSpPr txBox="1">
            <a:spLocks noChangeArrowheads="1"/>
          </p:cNvSpPr>
          <p:nvPr/>
        </p:nvSpPr>
        <p:spPr>
          <a:xfrm>
            <a:off x="0" y="457200"/>
            <a:ext cx="9144000" cy="1295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lnSpc>
                <a:spcPct val="90000"/>
              </a:lnSpc>
              <a:spcAft>
                <a:spcPts val="0"/>
              </a:spcAft>
            </a:pPr>
            <a:r>
              <a:rPr lang="en-US" sz="3800" i="0"/>
              <a:t>Contexts that SAC Considers Carefully</a:t>
            </a:r>
            <a:br>
              <a:rPr lang="en-US" sz="3800" i="0"/>
            </a:br>
            <a:endParaRPr lang="en-GB" sz="3800" i="0"/>
          </a:p>
        </p:txBody>
      </p:sp>
    </p:spTree>
    <p:extLst>
      <p:ext uri="{BB962C8B-B14F-4D97-AF65-F5344CB8AC3E}">
        <p14:creationId xmlns:p14="http://schemas.microsoft.com/office/powerpoint/2010/main" val="15844433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FFCCD9A-F2F5-4D0D-AB8D-E200DBC74806}"/>
              </a:ext>
            </a:extLst>
          </p:cNvPr>
          <p:cNvSpPr>
            <a:spLocks noGrp="1"/>
          </p:cNvSpPr>
          <p:nvPr>
            <p:ph type="sldNum" sz="quarter" idx="12"/>
          </p:nvPr>
        </p:nvSpPr>
        <p:spPr/>
        <p:txBody>
          <a:bodyPr/>
          <a:lstStyle/>
          <a:p>
            <a:fld id="{5A151EE5-3B9D-40F0-B49F-94D42666517E}" type="slidenum">
              <a:rPr lang="en-CA" smtClean="0"/>
              <a:pPr/>
              <a:t>36</a:t>
            </a:fld>
            <a:endParaRPr lang="en-CA"/>
          </a:p>
        </p:txBody>
      </p:sp>
      <p:sp>
        <p:nvSpPr>
          <p:cNvPr id="29698" name="Rectangle 3"/>
          <p:cNvSpPr>
            <a:spLocks noGrp="1" noChangeArrowheads="1"/>
          </p:cNvSpPr>
          <p:nvPr>
            <p:ph type="title" idx="4294967295"/>
          </p:nvPr>
        </p:nvSpPr>
        <p:spPr>
          <a:xfrm>
            <a:off x="0" y="306125"/>
            <a:ext cx="9144000" cy="914400"/>
          </a:xfrm>
        </p:spPr>
        <p:txBody>
          <a:bodyPr anchor="ctr">
            <a:noAutofit/>
          </a:bodyPr>
          <a:lstStyle/>
          <a:p>
            <a:pPr>
              <a:lnSpc>
                <a:spcPct val="90000"/>
              </a:lnSpc>
            </a:pPr>
            <a:r>
              <a:rPr lang="en-US"/>
              <a:t>CV Preparation</a:t>
            </a:r>
            <a:endParaRPr lang="en-GB"/>
          </a:p>
        </p:txBody>
      </p:sp>
      <p:sp>
        <p:nvSpPr>
          <p:cNvPr id="29699" name="Rectangle 2"/>
          <p:cNvSpPr>
            <a:spLocks noGrp="1" noChangeArrowheads="1"/>
          </p:cNvSpPr>
          <p:nvPr>
            <p:ph idx="4294967295"/>
          </p:nvPr>
        </p:nvSpPr>
        <p:spPr>
          <a:xfrm>
            <a:off x="228600" y="1207825"/>
            <a:ext cx="8763000" cy="4724400"/>
          </a:xfrm>
        </p:spPr>
        <p:txBody>
          <a:bodyPr vert="horz" lIns="91440" tIns="45720" rIns="91440" bIns="45720" rtlCol="0" anchor="t">
            <a:noAutofit/>
          </a:bodyPr>
          <a:lstStyle/>
          <a:p>
            <a:pPr marL="365760" lvl="0" indent="-365760">
              <a:spcBef>
                <a:spcPts val="0"/>
              </a:spcBef>
              <a:spcAft>
                <a:spcPts val="600"/>
              </a:spcAft>
            </a:pPr>
            <a:r>
              <a:rPr lang="en-CA" sz="2400" dirty="0">
                <a:solidFill>
                  <a:srgbClr val="1F497D"/>
                </a:solidFill>
                <a:latin typeface="Calibri"/>
                <a:cs typeface="Arial"/>
              </a:rPr>
              <a:t>Use standard UBC format. Note advice in the SAC Guide; see annotated CVs in Appendices 3 &amp; 4.</a:t>
            </a:r>
          </a:p>
          <a:p>
            <a:pPr marL="365760" indent="-365760">
              <a:spcBef>
                <a:spcPts val="0"/>
              </a:spcBef>
              <a:spcAft>
                <a:spcPts val="600"/>
              </a:spcAft>
            </a:pPr>
            <a:r>
              <a:rPr lang="en-CA" sz="2400" dirty="0">
                <a:solidFill>
                  <a:srgbClr val="1F497D"/>
                </a:solidFill>
                <a:latin typeface="Calibri"/>
                <a:cs typeface="Arial"/>
              </a:rPr>
              <a:t>Content should be:</a:t>
            </a:r>
          </a:p>
          <a:p>
            <a:pPr marL="935990" indent="-359410">
              <a:spcBef>
                <a:spcPts val="0"/>
              </a:spcBef>
              <a:spcAft>
                <a:spcPts val="600"/>
              </a:spcAft>
            </a:pPr>
            <a:r>
              <a:rPr lang="en-CA" sz="2400" dirty="0">
                <a:solidFill>
                  <a:srgbClr val="1F497D"/>
                </a:solidFill>
                <a:latin typeface="Calibri"/>
                <a:cs typeface="Arial"/>
              </a:rPr>
              <a:t>complete, accurate and up to date</a:t>
            </a:r>
          </a:p>
          <a:p>
            <a:pPr marL="935990" indent="-359410">
              <a:spcBef>
                <a:spcPts val="0"/>
              </a:spcBef>
              <a:spcAft>
                <a:spcPts val="600"/>
              </a:spcAft>
            </a:pPr>
            <a:r>
              <a:rPr lang="en-CA" sz="2400" dirty="0">
                <a:solidFill>
                  <a:srgbClr val="1F497D"/>
                </a:solidFill>
                <a:latin typeface="Calibri"/>
                <a:cs typeface="Arial"/>
              </a:rPr>
              <a:t>in the appropriate sections (and not duplicated)</a:t>
            </a:r>
          </a:p>
          <a:p>
            <a:pPr marL="935990" indent="-359410">
              <a:spcBef>
                <a:spcPts val="0"/>
              </a:spcBef>
              <a:spcAft>
                <a:spcPts val="600"/>
              </a:spcAft>
            </a:pPr>
            <a:r>
              <a:rPr lang="en-CA" sz="2400" dirty="0">
                <a:solidFill>
                  <a:srgbClr val="1F497D"/>
                </a:solidFill>
                <a:latin typeface="Calibri"/>
                <a:cs typeface="Arial"/>
              </a:rPr>
              <a:t>sufficiently detailed (on publications, grants, courses, etc.).</a:t>
            </a:r>
          </a:p>
          <a:p>
            <a:pPr marL="365760" indent="-365760">
              <a:spcBef>
                <a:spcPts val="0"/>
              </a:spcBef>
              <a:spcAft>
                <a:spcPts val="600"/>
              </a:spcAft>
            </a:pPr>
            <a:r>
              <a:rPr lang="en-CA" sz="2400" dirty="0">
                <a:solidFill>
                  <a:srgbClr val="1F497D"/>
                </a:solidFill>
                <a:latin typeface="Calibri"/>
                <a:cs typeface="Arial"/>
              </a:rPr>
              <a:t>Distinguish between meaningfully different things (e.g., different kinds of publications, supervisees, supervisory roles, etc.)</a:t>
            </a:r>
          </a:p>
          <a:p>
            <a:pPr marL="365760" indent="-365760">
              <a:spcBef>
                <a:spcPts val="0"/>
              </a:spcBef>
              <a:spcAft>
                <a:spcPts val="600"/>
              </a:spcAft>
            </a:pPr>
            <a:r>
              <a:rPr lang="en-CA" sz="2400" dirty="0">
                <a:solidFill>
                  <a:srgbClr val="1F497D"/>
                </a:solidFill>
                <a:latin typeface="Calibri"/>
                <a:cs typeface="Arial"/>
              </a:rPr>
              <a:t>Provide information conveying contribution to collaborative projects (e.g., team-taught courses, multi-authored publications).</a:t>
            </a:r>
          </a:p>
          <a:p>
            <a:pPr marL="365760" indent="-365760"/>
            <a:endParaRPr lang="en-CA" sz="2400">
              <a:solidFill>
                <a:srgbClr val="1F497D"/>
              </a:solidFill>
              <a:cs typeface="Arial" panose="020B0604020202020204" pitchFamily="34" charset="0"/>
            </a:endParaRPr>
          </a:p>
        </p:txBody>
      </p:sp>
    </p:spTree>
    <p:extLst>
      <p:ext uri="{BB962C8B-B14F-4D97-AF65-F5344CB8AC3E}">
        <p14:creationId xmlns:p14="http://schemas.microsoft.com/office/powerpoint/2010/main" val="24733622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49BACBE0-0D3B-45AD-BD47-2831357DA222}"/>
              </a:ext>
            </a:extLst>
          </p:cNvPr>
          <p:cNvSpPr>
            <a:spLocks noGrp="1"/>
          </p:cNvSpPr>
          <p:nvPr>
            <p:ph type="sldNum" sz="quarter" idx="12"/>
          </p:nvPr>
        </p:nvSpPr>
        <p:spPr/>
        <p:txBody>
          <a:bodyPr/>
          <a:lstStyle/>
          <a:p>
            <a:fld id="{5A151EE5-3B9D-40F0-B49F-94D42666517E}" type="slidenum">
              <a:rPr lang="en-CA" smtClean="0"/>
              <a:pPr/>
              <a:t>37</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dirty="0">
                <a:latin typeface="Calibri"/>
                <a:cs typeface="Calibri"/>
              </a:rPr>
              <a:t>Other Tips</a:t>
            </a:r>
            <a:endParaRPr lang="en-GB" dirty="0"/>
          </a:p>
        </p:txBody>
      </p:sp>
      <p:sp>
        <p:nvSpPr>
          <p:cNvPr id="29699" name="Rectangle 2"/>
          <p:cNvSpPr>
            <a:spLocks noGrp="1" noChangeArrowheads="1"/>
          </p:cNvSpPr>
          <p:nvPr>
            <p:ph idx="4294967295"/>
          </p:nvPr>
        </p:nvSpPr>
        <p:spPr>
          <a:xfrm>
            <a:off x="381000" y="1447200"/>
            <a:ext cx="8458200" cy="4343400"/>
          </a:xfrm>
        </p:spPr>
        <p:txBody>
          <a:bodyPr vert="horz" lIns="91440" tIns="45720" rIns="91440" bIns="45720" rtlCol="0" anchor="t">
            <a:noAutofit/>
          </a:bodyPr>
          <a:lstStyle/>
          <a:p>
            <a:r>
              <a:rPr lang="en-CA" sz="2400" dirty="0">
                <a:latin typeface="Calibri"/>
                <a:cs typeface="Calibri"/>
              </a:rPr>
              <a:t>Plan ahead: Read relevant documents, get advice</a:t>
            </a:r>
            <a:endParaRPr lang="en-US" dirty="0"/>
          </a:p>
          <a:p>
            <a:r>
              <a:rPr lang="en-CA" sz="2400" dirty="0">
                <a:latin typeface="Calibri"/>
                <a:cs typeface="Calibri"/>
              </a:rPr>
              <a:t>Seek opportunities to fulfill expectations for scholarly activity or educational leadership, teaching, and service </a:t>
            </a:r>
            <a:endParaRPr lang="en-CA" dirty="0"/>
          </a:p>
          <a:p>
            <a:r>
              <a:rPr lang="en-CA" sz="2400" dirty="0">
                <a:latin typeface="Calibri"/>
                <a:cs typeface="Calibri"/>
              </a:rPr>
              <a:t>Make sure your teaching is evaluated regularly by students and occasionally by peer reviewers. A recent summative peer review is needed for the teaching report.</a:t>
            </a:r>
            <a:endParaRPr lang="en-CA" dirty="0">
              <a:latin typeface="Calibri"/>
              <a:cs typeface="Calibri"/>
            </a:endParaRPr>
          </a:p>
          <a:p>
            <a:r>
              <a:rPr lang="en-CA" sz="2400" dirty="0">
                <a:latin typeface="Calibri"/>
                <a:cs typeface="Calibri"/>
              </a:rPr>
              <a:t>Start (really) early on preparing CV and dossier</a:t>
            </a:r>
            <a:endParaRPr lang="en-CA" dirty="0"/>
          </a:p>
          <a:p>
            <a:r>
              <a:rPr lang="en-CA" sz="2400" dirty="0">
                <a:latin typeface="Calibri"/>
                <a:cs typeface="Calibri"/>
              </a:rPr>
              <a:t>Be patient: It can take many months from file submission to President’s </a:t>
            </a:r>
            <a:r>
              <a:rPr lang="en-CA" sz="2400">
                <a:latin typeface="Calibri"/>
                <a:cs typeface="Calibri"/>
              </a:rPr>
              <a:t>decision, even for an "A" case</a:t>
            </a:r>
            <a:endParaRPr lang="en-CA" dirty="0"/>
          </a:p>
          <a:p>
            <a:pPr marL="365760" indent="-365760">
              <a:spcBef>
                <a:spcPts val="0"/>
              </a:spcBef>
              <a:spcAft>
                <a:spcPts val="600"/>
              </a:spcAft>
            </a:pPr>
            <a:endParaRPr lang="en-CA" sz="2400" dirty="0">
              <a:solidFill>
                <a:srgbClr val="1F497D"/>
              </a:solidFill>
              <a:cs typeface="Arial" panose="020B0604020202020204" pitchFamily="34" charset="0"/>
            </a:endParaRPr>
          </a:p>
        </p:txBody>
      </p:sp>
    </p:spTree>
    <p:extLst>
      <p:ext uri="{BB962C8B-B14F-4D97-AF65-F5344CB8AC3E}">
        <p14:creationId xmlns:p14="http://schemas.microsoft.com/office/powerpoint/2010/main" val="39973884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B9C7AE6-649D-4C22-994B-AB892E5C6D73}"/>
              </a:ext>
            </a:extLst>
          </p:cNvPr>
          <p:cNvSpPr>
            <a:spLocks noGrp="1"/>
          </p:cNvSpPr>
          <p:nvPr>
            <p:ph type="sldNum" sz="quarter" idx="12"/>
          </p:nvPr>
        </p:nvSpPr>
        <p:spPr/>
        <p:txBody>
          <a:bodyPr/>
          <a:lstStyle/>
          <a:p>
            <a:fld id="{5A151EE5-3B9D-40F0-B49F-94D42666517E}" type="slidenum">
              <a:rPr lang="en-CA" smtClean="0"/>
              <a:pPr/>
              <a:t>38</a:t>
            </a:fld>
            <a:endParaRPr lang="en-CA"/>
          </a:p>
        </p:txBody>
      </p:sp>
      <p:sp>
        <p:nvSpPr>
          <p:cNvPr id="6" name="Title 1">
            <a:extLst>
              <a:ext uri="{FF2B5EF4-FFF2-40B4-BE49-F238E27FC236}">
                <a16:creationId xmlns:a16="http://schemas.microsoft.com/office/drawing/2014/main" id="{191A8817-6539-41A6-94C3-E510E6B8C5A1}"/>
              </a:ext>
            </a:extLst>
          </p:cNvPr>
          <p:cNvSpPr txBox="1">
            <a:spLocks/>
          </p:cNvSpPr>
          <p:nvPr/>
        </p:nvSpPr>
        <p:spPr>
          <a:xfrm>
            <a:off x="-3717" y="914400"/>
            <a:ext cx="9144000" cy="1524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spcAft>
                <a:spcPts val="0"/>
              </a:spcAft>
            </a:pPr>
            <a:r>
              <a:rPr lang="en-US" sz="3500" b="1" i="0" dirty="0"/>
              <a:t>Key Criteria and CV suggestions </a:t>
            </a:r>
            <a:br>
              <a:rPr lang="en-US" sz="3500" i="0" dirty="0"/>
            </a:br>
            <a:endParaRPr lang="en-US" sz="3500" i="0" dirty="0"/>
          </a:p>
        </p:txBody>
      </p:sp>
      <p:sp>
        <p:nvSpPr>
          <p:cNvPr id="7" name="Content Placeholder 2">
            <a:extLst>
              <a:ext uri="{FF2B5EF4-FFF2-40B4-BE49-F238E27FC236}">
                <a16:creationId xmlns:a16="http://schemas.microsoft.com/office/drawing/2014/main" id="{500F5F3A-BA61-48D9-BCAD-2424D3EA8956}"/>
              </a:ext>
            </a:extLst>
          </p:cNvPr>
          <p:cNvSpPr txBox="1">
            <a:spLocks/>
          </p:cNvSpPr>
          <p:nvPr/>
        </p:nvSpPr>
        <p:spPr>
          <a:xfrm>
            <a:off x="12843" y="3200400"/>
            <a:ext cx="9144000" cy="1447800"/>
          </a:xfrm>
          <a:prstGeom prst="rect">
            <a:avLst/>
          </a:prstGeom>
        </p:spPr>
        <p:txBody>
          <a:bodyPr vert="horz" lIns="91440" tIns="45720" rIns="91440" bIns="45720" rtlCol="0" anchor="t">
            <a:normAutofit/>
          </a:bodyPr>
          <a:lstStyle>
            <a:lvl1pPr marL="4572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1pPr>
            <a:lvl2pPr marL="9144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2pPr>
            <a:lvl3pPr marL="13716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3pPr>
            <a:lvl4pPr marL="18288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4pPr>
            <a:lvl5pPr marL="22860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fontAlgn="auto">
              <a:spcAft>
                <a:spcPts val="0"/>
              </a:spcAft>
              <a:buFont typeface="Wingdings" panose="05000000000000000000" pitchFamily="2" charset="2"/>
              <a:buNone/>
              <a:defRPr/>
            </a:pPr>
            <a:r>
              <a:rPr lang="en-US" sz="3000" b="1" i="0" dirty="0">
                <a:latin typeface="Calibri"/>
                <a:cs typeface="Calibri"/>
              </a:rPr>
              <a:t>Sally Thorne</a:t>
            </a:r>
            <a:endParaRPr lang="en-US" sz="3000" i="0" dirty="0"/>
          </a:p>
          <a:p>
            <a:pPr algn="ctr" fontAlgn="auto">
              <a:spcAft>
                <a:spcPts val="0"/>
              </a:spcAft>
              <a:buFont typeface="Wingdings" panose="05000000000000000000" pitchFamily="2" charset="2"/>
              <a:buNone/>
              <a:defRPr/>
            </a:pPr>
            <a:r>
              <a:rPr lang="en-US" sz="3000" i="0" dirty="0">
                <a:latin typeface="Calibri"/>
                <a:cs typeface="Calibri"/>
              </a:rPr>
              <a:t>Professor Emeritus</a:t>
            </a:r>
          </a:p>
          <a:p>
            <a:pPr marL="514350" indent="-514350" algn="ctr" fontAlgn="auto">
              <a:spcAft>
                <a:spcPts val="0"/>
              </a:spcAft>
              <a:buFont typeface="Wingdings" panose="05000000000000000000" pitchFamily="2" charset="2"/>
              <a:buAutoNum type="alphaLcPeriod"/>
              <a:defRPr/>
            </a:pPr>
            <a:endParaRPr lang="en-US" i="0" dirty="0"/>
          </a:p>
        </p:txBody>
      </p:sp>
    </p:spTree>
    <p:extLst>
      <p:ext uri="{BB962C8B-B14F-4D97-AF65-F5344CB8AC3E}">
        <p14:creationId xmlns:p14="http://schemas.microsoft.com/office/powerpoint/2010/main" val="1251399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5885C96-B253-4D79-9719-1CC0813B84CC}"/>
              </a:ext>
            </a:extLst>
          </p:cNvPr>
          <p:cNvSpPr>
            <a:spLocks noGrp="1"/>
          </p:cNvSpPr>
          <p:nvPr>
            <p:ph type="sldNum" sz="quarter" idx="12"/>
          </p:nvPr>
        </p:nvSpPr>
        <p:spPr/>
        <p:txBody>
          <a:bodyPr/>
          <a:lstStyle/>
          <a:p>
            <a:fld id="{5A151EE5-3B9D-40F0-B49F-94D42666517E}" type="slidenum">
              <a:rPr lang="en-CA" smtClean="0"/>
              <a:pPr/>
              <a:t>39</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800" dirty="0"/>
              <a:t>Key Criteria: Research Stream</a:t>
            </a:r>
            <a:endParaRPr lang="en-GB" sz="3800" dirty="0"/>
          </a:p>
        </p:txBody>
      </p:sp>
      <p:sp>
        <p:nvSpPr>
          <p:cNvPr id="29699" name="Rectangle 2"/>
          <p:cNvSpPr>
            <a:spLocks noGrp="1" noChangeArrowheads="1"/>
          </p:cNvSpPr>
          <p:nvPr>
            <p:ph idx="4294967295"/>
          </p:nvPr>
        </p:nvSpPr>
        <p:spPr>
          <a:xfrm>
            <a:off x="381000" y="1447800"/>
            <a:ext cx="8382000" cy="4343400"/>
          </a:xfrm>
        </p:spPr>
        <p:txBody>
          <a:bodyPr>
            <a:noAutofit/>
          </a:bodyPr>
          <a:lstStyle/>
          <a:p>
            <a:pPr marL="271463" lvl="0" indent="-212725">
              <a:lnSpc>
                <a:spcPct val="100000"/>
              </a:lnSpc>
              <a:spcBef>
                <a:spcPts val="400"/>
              </a:spcBef>
            </a:pPr>
            <a:r>
              <a:rPr lang="en-US" sz="2400" b="1" dirty="0">
                <a:solidFill>
                  <a:srgbClr val="1F497D"/>
                </a:solidFill>
                <a:cs typeface="Arial" panose="020B0604020202020204" pitchFamily="34" charset="0"/>
              </a:rPr>
              <a:t>Promotion to Associate Professor:  </a:t>
            </a:r>
          </a:p>
          <a:p>
            <a:pPr marL="728663" lvl="1" indent="-212725">
              <a:lnSpc>
                <a:spcPct val="100000"/>
              </a:lnSpc>
              <a:spcBef>
                <a:spcPts val="400"/>
              </a:spcBef>
            </a:pPr>
            <a:r>
              <a:rPr lang="en-US" sz="2400" dirty="0">
                <a:solidFill>
                  <a:srgbClr val="1F497D"/>
                </a:solidFill>
                <a:cs typeface="Arial" panose="020B0604020202020204" pitchFamily="34" charset="0"/>
              </a:rPr>
              <a:t>“evidence of successful teaching and of scholarly activity beyond that expected of an Assistant Professor” </a:t>
            </a:r>
          </a:p>
          <a:p>
            <a:pPr marL="728663" lvl="1" indent="-212725">
              <a:lnSpc>
                <a:spcPct val="100000"/>
              </a:lnSpc>
              <a:spcBef>
                <a:spcPts val="400"/>
              </a:spcBef>
            </a:pPr>
            <a:r>
              <a:rPr lang="en-US" sz="2400" dirty="0">
                <a:solidFill>
                  <a:srgbClr val="1F497D"/>
                </a:solidFill>
                <a:cs typeface="Arial" panose="020B0604020202020204" pitchFamily="34" charset="0"/>
              </a:rPr>
              <a:t>“a growing body of productive scholarly activity”</a:t>
            </a:r>
          </a:p>
          <a:p>
            <a:pPr marL="728663" lvl="1" indent="-212725">
              <a:lnSpc>
                <a:spcPct val="100000"/>
              </a:lnSpc>
              <a:spcBef>
                <a:spcPts val="400"/>
              </a:spcBef>
            </a:pPr>
            <a:r>
              <a:rPr lang="en-US" sz="2400" dirty="0">
                <a:solidFill>
                  <a:srgbClr val="1F497D"/>
                </a:solidFill>
                <a:cs typeface="Arial" panose="020B0604020202020204" pitchFamily="34" charset="0"/>
              </a:rPr>
              <a:t>“ability to supervise and mentor graduate students”</a:t>
            </a:r>
          </a:p>
          <a:p>
            <a:pPr marL="728663" lvl="1" indent="-212725">
              <a:lnSpc>
                <a:spcPct val="100000"/>
              </a:lnSpc>
              <a:spcBef>
                <a:spcPts val="400"/>
              </a:spcBef>
            </a:pPr>
            <a:r>
              <a:rPr lang="en-US" sz="2400" dirty="0">
                <a:solidFill>
                  <a:srgbClr val="1F497D"/>
                </a:solidFill>
                <a:cs typeface="Arial" panose="020B0604020202020204" pitchFamily="34" charset="0"/>
              </a:rPr>
              <a:t>“participation in the affairs of the Department and the University”</a:t>
            </a:r>
          </a:p>
          <a:p>
            <a:pPr marL="271463" lvl="0" indent="-212725">
              <a:lnSpc>
                <a:spcPct val="100000"/>
              </a:lnSpc>
              <a:spcBef>
                <a:spcPts val="400"/>
              </a:spcBef>
            </a:pPr>
            <a:r>
              <a:rPr lang="en-CA" sz="2400" b="1" dirty="0">
                <a:solidFill>
                  <a:srgbClr val="1F497D"/>
                </a:solidFill>
                <a:cs typeface="Arial" panose="020B0604020202020204" pitchFamily="34" charset="0"/>
              </a:rPr>
              <a:t>Tenure:  </a:t>
            </a:r>
          </a:p>
          <a:p>
            <a:pPr marL="728663" lvl="1" indent="-212725">
              <a:lnSpc>
                <a:spcPct val="100000"/>
              </a:lnSpc>
              <a:spcBef>
                <a:spcPts val="400"/>
              </a:spcBef>
            </a:pPr>
            <a:r>
              <a:rPr lang="en-CA" sz="2400" dirty="0">
                <a:solidFill>
                  <a:srgbClr val="1F497D"/>
                </a:solidFill>
                <a:cs typeface="Arial" panose="020B0604020202020204" pitchFamily="34" charset="0"/>
              </a:rPr>
              <a:t>“high standard of performance in meeting [relevant criteria] and show promise of continuing to do so”</a:t>
            </a:r>
            <a:endParaRPr lang="en-CA" sz="1800" dirty="0">
              <a:solidFill>
                <a:srgbClr val="1F497D"/>
              </a:solidFill>
              <a:cs typeface="Arial" panose="020B0604020202020204" pitchFamily="34" charset="0"/>
            </a:endParaRPr>
          </a:p>
        </p:txBody>
      </p:sp>
    </p:spTree>
    <p:extLst>
      <p:ext uri="{BB962C8B-B14F-4D97-AF65-F5344CB8AC3E}">
        <p14:creationId xmlns:p14="http://schemas.microsoft.com/office/powerpoint/2010/main" val="29267588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5885C96-B253-4D79-9719-1CC0813B84CC}"/>
              </a:ext>
            </a:extLst>
          </p:cNvPr>
          <p:cNvSpPr>
            <a:spLocks noGrp="1"/>
          </p:cNvSpPr>
          <p:nvPr>
            <p:ph type="sldNum" sz="quarter" idx="12"/>
          </p:nvPr>
        </p:nvSpPr>
        <p:spPr/>
        <p:txBody>
          <a:bodyPr/>
          <a:lstStyle/>
          <a:p>
            <a:fld id="{5A151EE5-3B9D-40F0-B49F-94D42666517E}" type="slidenum">
              <a:rPr lang="en-CA" smtClean="0"/>
              <a:pPr/>
              <a:t>40</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800" dirty="0"/>
              <a:t>Key Criteria: Research Stream</a:t>
            </a:r>
            <a:endParaRPr lang="en-GB" sz="3800" dirty="0"/>
          </a:p>
        </p:txBody>
      </p:sp>
      <p:sp>
        <p:nvSpPr>
          <p:cNvPr id="29699" name="Rectangle 2"/>
          <p:cNvSpPr>
            <a:spLocks noGrp="1" noChangeArrowheads="1"/>
          </p:cNvSpPr>
          <p:nvPr>
            <p:ph idx="4294967295"/>
          </p:nvPr>
        </p:nvSpPr>
        <p:spPr>
          <a:xfrm>
            <a:off x="381600" y="1447800"/>
            <a:ext cx="8382000" cy="3886200"/>
          </a:xfrm>
        </p:spPr>
        <p:txBody>
          <a:bodyPr>
            <a:noAutofit/>
          </a:bodyPr>
          <a:lstStyle/>
          <a:p>
            <a:pPr marL="271463" lvl="0" indent="-212725">
              <a:lnSpc>
                <a:spcPct val="100000"/>
              </a:lnSpc>
              <a:spcBef>
                <a:spcPts val="400"/>
              </a:spcBef>
            </a:pPr>
            <a:r>
              <a:rPr lang="en-CA" sz="2400" b="1" dirty="0">
                <a:solidFill>
                  <a:srgbClr val="1F497D"/>
                </a:solidFill>
                <a:cs typeface="Arial" panose="020B0604020202020204" pitchFamily="34" charset="0"/>
              </a:rPr>
              <a:t>Promotion to Professor:  </a:t>
            </a:r>
          </a:p>
          <a:p>
            <a:pPr marL="728663" lvl="1" indent="-212725">
              <a:lnSpc>
                <a:spcPct val="100000"/>
              </a:lnSpc>
              <a:spcBef>
                <a:spcPts val="400"/>
              </a:spcBef>
            </a:pPr>
            <a:r>
              <a:rPr lang="en-CA" sz="2400" dirty="0">
                <a:solidFill>
                  <a:srgbClr val="1F497D"/>
                </a:solidFill>
                <a:cs typeface="Arial" panose="020B0604020202020204" pitchFamily="34" charset="0"/>
              </a:rPr>
              <a:t>“reserved for those whose contributions…are considered outstanding” </a:t>
            </a:r>
          </a:p>
          <a:p>
            <a:pPr marL="728663" lvl="1" indent="-212725">
              <a:lnSpc>
                <a:spcPct val="100000"/>
              </a:lnSpc>
              <a:spcBef>
                <a:spcPts val="400"/>
              </a:spcBef>
            </a:pPr>
            <a:r>
              <a:rPr lang="en-CA" sz="2400" dirty="0">
                <a:solidFill>
                  <a:srgbClr val="1F497D"/>
                </a:solidFill>
                <a:cs typeface="Arial" panose="020B0604020202020204" pitchFamily="34" charset="0"/>
              </a:rPr>
              <a:t>“appropriate standards of excellence”</a:t>
            </a:r>
          </a:p>
          <a:p>
            <a:pPr marL="728663" lvl="1" indent="-212725">
              <a:lnSpc>
                <a:spcPct val="100000"/>
              </a:lnSpc>
              <a:spcBef>
                <a:spcPts val="400"/>
              </a:spcBef>
            </a:pPr>
            <a:r>
              <a:rPr lang="en-CA" sz="2400" dirty="0">
                <a:solidFill>
                  <a:srgbClr val="1F497D"/>
                </a:solidFill>
                <a:cs typeface="Arial" panose="020B0604020202020204" pitchFamily="34" charset="0"/>
              </a:rPr>
              <a:t>“a growing body of productive scholarly activity”</a:t>
            </a:r>
          </a:p>
          <a:p>
            <a:pPr marL="728663" lvl="1" indent="-212725">
              <a:lnSpc>
                <a:spcPct val="100000"/>
              </a:lnSpc>
              <a:spcBef>
                <a:spcPts val="400"/>
              </a:spcBef>
            </a:pPr>
            <a:r>
              <a:rPr lang="en-CA" sz="2400" dirty="0">
                <a:solidFill>
                  <a:srgbClr val="1F497D"/>
                </a:solidFill>
                <a:cs typeface="Arial" panose="020B0604020202020204" pitchFamily="34" charset="0"/>
              </a:rPr>
              <a:t>“wide recognition…distinction in their discipline”</a:t>
            </a:r>
          </a:p>
          <a:p>
            <a:pPr marL="728663" lvl="1" indent="-212725">
              <a:lnSpc>
                <a:spcPct val="100000"/>
              </a:lnSpc>
              <a:spcBef>
                <a:spcPts val="400"/>
              </a:spcBef>
            </a:pPr>
            <a:r>
              <a:rPr lang="en-CA" sz="2400" dirty="0">
                <a:solidFill>
                  <a:srgbClr val="1F497D"/>
                </a:solidFill>
                <a:cs typeface="Arial" panose="020B0604020202020204" pitchFamily="34" charset="0"/>
              </a:rPr>
              <a:t>“high quality in teaching”</a:t>
            </a:r>
          </a:p>
          <a:p>
            <a:pPr marL="728663" lvl="1" indent="-212725">
              <a:lnSpc>
                <a:spcPct val="100000"/>
              </a:lnSpc>
              <a:spcBef>
                <a:spcPts val="400"/>
              </a:spcBef>
            </a:pPr>
            <a:r>
              <a:rPr lang="en-CA" sz="2400" dirty="0">
                <a:solidFill>
                  <a:srgbClr val="1F497D"/>
                </a:solidFill>
                <a:cs typeface="Arial" panose="020B0604020202020204" pitchFamily="34" charset="0"/>
              </a:rPr>
              <a:t>“participated significantly in academic and professional affairs”</a:t>
            </a:r>
            <a:endParaRPr lang="en-US" sz="1800" dirty="0">
              <a:solidFill>
                <a:srgbClr val="1F497D"/>
              </a:solidFill>
              <a:cs typeface="Arial" panose="020B0604020202020204" pitchFamily="34" charset="0"/>
            </a:endParaRPr>
          </a:p>
        </p:txBody>
      </p:sp>
    </p:spTree>
    <p:extLst>
      <p:ext uri="{BB962C8B-B14F-4D97-AF65-F5344CB8AC3E}">
        <p14:creationId xmlns:p14="http://schemas.microsoft.com/office/powerpoint/2010/main" val="946666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1AB6BC2-6B8F-457A-BD68-B0F9B437B821}"/>
              </a:ext>
            </a:extLst>
          </p:cNvPr>
          <p:cNvSpPr>
            <a:spLocks noGrp="1"/>
          </p:cNvSpPr>
          <p:nvPr>
            <p:ph type="sldNum" sz="quarter" idx="12"/>
          </p:nvPr>
        </p:nvSpPr>
        <p:spPr/>
        <p:txBody>
          <a:bodyPr/>
          <a:lstStyle/>
          <a:p>
            <a:pPr>
              <a:defRPr/>
            </a:pPr>
            <a:fld id="{89654FC1-40C8-44C2-A76C-86E01097A9EC}" type="slidenum">
              <a:rPr lang="en-US" altLang="en-US" smtClean="0"/>
              <a:pPr>
                <a:defRPr/>
              </a:pPr>
              <a:t>5</a:t>
            </a:fld>
            <a:endParaRPr lang="en-US" altLang="en-US"/>
          </a:p>
        </p:txBody>
      </p:sp>
      <p:sp>
        <p:nvSpPr>
          <p:cNvPr id="8194" name="Rectangle 2"/>
          <p:cNvSpPr>
            <a:spLocks noGrp="1" noChangeArrowheads="1"/>
          </p:cNvSpPr>
          <p:nvPr>
            <p:ph type="title" idx="4294967295"/>
          </p:nvPr>
        </p:nvSpPr>
        <p:spPr>
          <a:xfrm>
            <a:off x="0" y="274638"/>
            <a:ext cx="9144000" cy="1143000"/>
          </a:xfrm>
        </p:spPr>
        <p:txBody>
          <a:bodyPr/>
          <a:lstStyle/>
          <a:p>
            <a:pPr eaLnBrk="1" hangingPunct="1"/>
            <a:r>
              <a:rPr lang="en-US" sz="3600"/>
              <a:t>Tenure &amp; Promotion</a:t>
            </a:r>
            <a:endParaRPr lang="en-US" sz="3800"/>
          </a:p>
        </p:txBody>
      </p:sp>
      <p:sp>
        <p:nvSpPr>
          <p:cNvPr id="8195" name="Rectangle 3"/>
          <p:cNvSpPr>
            <a:spLocks noGrp="1" noChangeArrowheads="1"/>
          </p:cNvSpPr>
          <p:nvPr>
            <p:ph idx="4294967295"/>
          </p:nvPr>
        </p:nvSpPr>
        <p:spPr>
          <a:xfrm>
            <a:off x="2590800" y="1524000"/>
            <a:ext cx="4876800" cy="3581400"/>
          </a:xfrm>
        </p:spPr>
        <p:txBody>
          <a:bodyPr vert="horz" lIns="91440" tIns="45720" rIns="91440" bIns="45720" rtlCol="0" anchor="t">
            <a:normAutofit/>
          </a:bodyPr>
          <a:lstStyle/>
          <a:p>
            <a:pPr eaLnBrk="1" hangingPunct="1">
              <a:spcBef>
                <a:spcPts val="1200"/>
              </a:spcBef>
            </a:pPr>
            <a:r>
              <a:rPr lang="en-US" dirty="0">
                <a:solidFill>
                  <a:srgbClr val="000000"/>
                </a:solidFill>
                <a:latin typeface="Calibri"/>
                <a:cs typeface="Calibri"/>
              </a:rPr>
              <a:t>Tenure Streams</a:t>
            </a:r>
          </a:p>
          <a:p>
            <a:pPr eaLnBrk="1" hangingPunct="1">
              <a:spcBef>
                <a:spcPts val="1200"/>
              </a:spcBef>
            </a:pPr>
            <a:r>
              <a:rPr lang="en-US" dirty="0">
                <a:solidFill>
                  <a:srgbClr val="000000"/>
                </a:solidFill>
                <a:latin typeface="Calibri"/>
                <a:cs typeface="Calibri"/>
              </a:rPr>
              <a:t>Criteria</a:t>
            </a:r>
          </a:p>
          <a:p>
            <a:pPr eaLnBrk="1" hangingPunct="1">
              <a:spcBef>
                <a:spcPts val="1200"/>
              </a:spcBef>
            </a:pPr>
            <a:r>
              <a:rPr lang="en-US" dirty="0">
                <a:solidFill>
                  <a:srgbClr val="000000"/>
                </a:solidFill>
                <a:latin typeface="Calibri"/>
                <a:cs typeface="Calibri"/>
              </a:rPr>
              <a:t>Tenure Clocks</a:t>
            </a:r>
          </a:p>
          <a:p>
            <a:pPr eaLnBrk="1" hangingPunct="1">
              <a:spcBef>
                <a:spcPts val="1200"/>
              </a:spcBef>
            </a:pPr>
            <a:r>
              <a:rPr lang="en-US" dirty="0">
                <a:solidFill>
                  <a:srgbClr val="000000"/>
                </a:solidFill>
                <a:latin typeface="Calibri"/>
                <a:cs typeface="Calibri"/>
              </a:rPr>
              <a:t>Promotion Reviews</a:t>
            </a:r>
          </a:p>
          <a:p>
            <a:pPr eaLnBrk="1" hangingPunct="1">
              <a:spcBef>
                <a:spcPts val="1200"/>
              </a:spcBef>
            </a:pPr>
            <a:r>
              <a:rPr lang="en-US" dirty="0">
                <a:solidFill>
                  <a:srgbClr val="000000"/>
                </a:solidFill>
                <a:latin typeface="Calibri"/>
                <a:cs typeface="Calibri"/>
              </a:rPr>
              <a:t>Procedures</a:t>
            </a:r>
          </a:p>
          <a:p>
            <a:pPr eaLnBrk="1" hangingPunct="1">
              <a:spcBef>
                <a:spcPts val="1200"/>
              </a:spcBef>
            </a:pPr>
            <a:r>
              <a:rPr lang="en-US" dirty="0">
                <a:solidFill>
                  <a:srgbClr val="000000"/>
                </a:solidFill>
                <a:latin typeface="Calibri"/>
                <a:cs typeface="Calibri"/>
              </a:rPr>
              <a:t>For Assistance…</a:t>
            </a:r>
          </a:p>
          <a:p>
            <a:pPr eaLnBrk="1" hangingPunct="1">
              <a:buFont typeface="Wingdings" pitchFamily="2" charset="2"/>
              <a:buNone/>
            </a:pPr>
            <a:endParaRPr lang="en-US">
              <a:solidFill>
                <a:srgbClr val="00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7B77987-3638-4797-B4A7-07CED52144E2}"/>
              </a:ext>
            </a:extLst>
          </p:cNvPr>
          <p:cNvSpPr>
            <a:spLocks noGrp="1"/>
          </p:cNvSpPr>
          <p:nvPr>
            <p:ph type="sldNum" sz="quarter" idx="12"/>
          </p:nvPr>
        </p:nvSpPr>
        <p:spPr/>
        <p:txBody>
          <a:bodyPr/>
          <a:lstStyle/>
          <a:p>
            <a:fld id="{5A151EE5-3B9D-40F0-B49F-94D42666517E}" type="slidenum">
              <a:rPr lang="en-CA" smtClean="0"/>
              <a:pPr/>
              <a:t>41</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800"/>
              <a:t>Key Criteria: Educational Leadership Stream</a:t>
            </a:r>
            <a:endParaRPr lang="en-GB" sz="3800"/>
          </a:p>
        </p:txBody>
      </p:sp>
      <p:sp>
        <p:nvSpPr>
          <p:cNvPr id="29699" name="Rectangle 2"/>
          <p:cNvSpPr>
            <a:spLocks noGrp="1" noChangeArrowheads="1"/>
          </p:cNvSpPr>
          <p:nvPr>
            <p:ph idx="4294967295"/>
          </p:nvPr>
        </p:nvSpPr>
        <p:spPr>
          <a:xfrm>
            <a:off x="381600" y="1447200"/>
            <a:ext cx="8305800" cy="5181600"/>
          </a:xfrm>
        </p:spPr>
        <p:txBody>
          <a:bodyPr>
            <a:noAutofit/>
          </a:bodyPr>
          <a:lstStyle/>
          <a:p>
            <a:pPr marL="271463" lvl="0" indent="-212725">
              <a:lnSpc>
                <a:spcPct val="100000"/>
              </a:lnSpc>
            </a:pPr>
            <a:r>
              <a:rPr lang="en-US" sz="2400" b="1" dirty="0">
                <a:solidFill>
                  <a:srgbClr val="1F497D"/>
                </a:solidFill>
                <a:cs typeface="Arial" panose="020B0604020202020204" pitchFamily="34" charset="0"/>
              </a:rPr>
              <a:t>Promotion to Associate Professor of Teaching:  </a:t>
            </a:r>
          </a:p>
          <a:p>
            <a:pPr marL="728663" lvl="1" indent="-212725">
              <a:lnSpc>
                <a:spcPct val="100000"/>
              </a:lnSpc>
              <a:buClr>
                <a:schemeClr val="accent1">
                  <a:lumMod val="60000"/>
                  <a:lumOff val="40000"/>
                </a:schemeClr>
              </a:buClr>
            </a:pPr>
            <a:r>
              <a:rPr lang="en-CA" sz="2400" dirty="0">
                <a:solidFill>
                  <a:srgbClr val="1F497D"/>
                </a:solidFill>
                <a:cs typeface="Arial" panose="020B0604020202020204" pitchFamily="34" charset="0"/>
              </a:rPr>
              <a:t>“evidence of excellence in teaching”</a:t>
            </a:r>
          </a:p>
          <a:p>
            <a:pPr marL="728663" lvl="1" indent="-212725">
              <a:lnSpc>
                <a:spcPct val="100000"/>
              </a:lnSpc>
              <a:buClr>
                <a:schemeClr val="accent1">
                  <a:lumMod val="60000"/>
                  <a:lumOff val="40000"/>
                </a:schemeClr>
              </a:buClr>
            </a:pPr>
            <a:r>
              <a:rPr lang="en-CA" sz="2400" dirty="0">
                <a:solidFill>
                  <a:srgbClr val="1F497D"/>
                </a:solidFill>
                <a:cs typeface="Arial" panose="020B0604020202020204" pitchFamily="34" charset="0"/>
              </a:rPr>
              <a:t>“demonstrated educational leadership”</a:t>
            </a:r>
          </a:p>
          <a:p>
            <a:pPr marL="728663" lvl="1" indent="-212725">
              <a:lnSpc>
                <a:spcPct val="100000"/>
              </a:lnSpc>
              <a:buClr>
                <a:schemeClr val="accent1">
                  <a:lumMod val="60000"/>
                  <a:lumOff val="40000"/>
                </a:schemeClr>
              </a:buClr>
            </a:pPr>
            <a:r>
              <a:rPr lang="en-CA" sz="2400" dirty="0">
                <a:solidFill>
                  <a:srgbClr val="1F497D"/>
                </a:solidFill>
                <a:cs typeface="Arial" panose="020B0604020202020204" pitchFamily="34" charset="0"/>
              </a:rPr>
              <a:t>“involvement in curriculum development and innovation, and other teaching and learning initiatives”  </a:t>
            </a:r>
          </a:p>
          <a:p>
            <a:pPr marL="728663" lvl="1" indent="-212725">
              <a:lnSpc>
                <a:spcPct val="100000"/>
              </a:lnSpc>
              <a:buClr>
                <a:schemeClr val="accent1">
                  <a:lumMod val="60000"/>
                  <a:lumOff val="40000"/>
                </a:schemeClr>
              </a:buClr>
            </a:pPr>
            <a:r>
              <a:rPr lang="en-CA" sz="2400" dirty="0">
                <a:solidFill>
                  <a:srgbClr val="1F497D"/>
                </a:solidFill>
                <a:cs typeface="Arial" panose="020B0604020202020204" pitchFamily="34" charset="0"/>
              </a:rPr>
              <a:t>“keep abreast of current developments in their respective disciplines, and in the field of teaching and learning” </a:t>
            </a:r>
          </a:p>
          <a:p>
            <a:pPr marL="271463" indent="-212725">
              <a:lnSpc>
                <a:spcPct val="100000"/>
              </a:lnSpc>
            </a:pPr>
            <a:r>
              <a:rPr lang="en-CA" sz="2400" b="1" dirty="0">
                <a:solidFill>
                  <a:srgbClr val="1F497D"/>
                </a:solidFill>
                <a:cs typeface="Arial" panose="020B0604020202020204" pitchFamily="34" charset="0"/>
              </a:rPr>
              <a:t>Tenure:  </a:t>
            </a:r>
          </a:p>
          <a:p>
            <a:pPr marL="728663" lvl="1" indent="-212725">
              <a:lnSpc>
                <a:spcPct val="100000"/>
              </a:lnSpc>
              <a:buClr>
                <a:schemeClr val="accent1">
                  <a:lumMod val="60000"/>
                  <a:lumOff val="40000"/>
                </a:schemeClr>
              </a:buClr>
            </a:pPr>
            <a:r>
              <a:rPr lang="en-CA" sz="2400" dirty="0">
                <a:solidFill>
                  <a:srgbClr val="1F497D"/>
                </a:solidFill>
                <a:cs typeface="Arial" panose="020B0604020202020204" pitchFamily="34" charset="0"/>
              </a:rPr>
              <a:t>“high standard of performance in meeting [relevant criteria] and show promise of continuing to do so”</a:t>
            </a:r>
            <a:endParaRPr lang="en-CA" sz="1800" dirty="0">
              <a:solidFill>
                <a:srgbClr val="1F497D"/>
              </a:solidFill>
              <a:cs typeface="Arial" panose="020B0604020202020204" pitchFamily="34" charset="0"/>
            </a:endParaRPr>
          </a:p>
        </p:txBody>
      </p:sp>
    </p:spTree>
    <p:extLst>
      <p:ext uri="{BB962C8B-B14F-4D97-AF65-F5344CB8AC3E}">
        <p14:creationId xmlns:p14="http://schemas.microsoft.com/office/powerpoint/2010/main" val="26701287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7B77987-3638-4797-B4A7-07CED52144E2}"/>
              </a:ext>
            </a:extLst>
          </p:cNvPr>
          <p:cNvSpPr>
            <a:spLocks noGrp="1"/>
          </p:cNvSpPr>
          <p:nvPr>
            <p:ph type="sldNum" sz="quarter" idx="12"/>
          </p:nvPr>
        </p:nvSpPr>
        <p:spPr/>
        <p:txBody>
          <a:bodyPr/>
          <a:lstStyle/>
          <a:p>
            <a:fld id="{5A151EE5-3B9D-40F0-B49F-94D42666517E}" type="slidenum">
              <a:rPr lang="en-CA" smtClean="0"/>
              <a:pPr/>
              <a:t>42</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800"/>
              <a:t>Key Criteria: Educational Leadership Stream</a:t>
            </a:r>
            <a:endParaRPr lang="en-GB" sz="3800"/>
          </a:p>
        </p:txBody>
      </p:sp>
      <p:sp>
        <p:nvSpPr>
          <p:cNvPr id="29699" name="Rectangle 2"/>
          <p:cNvSpPr>
            <a:spLocks noGrp="1" noChangeArrowheads="1"/>
          </p:cNvSpPr>
          <p:nvPr>
            <p:ph idx="4294967295"/>
          </p:nvPr>
        </p:nvSpPr>
        <p:spPr>
          <a:xfrm>
            <a:off x="533400" y="1447200"/>
            <a:ext cx="8077200" cy="5181600"/>
          </a:xfrm>
        </p:spPr>
        <p:txBody>
          <a:bodyPr>
            <a:noAutofit/>
          </a:bodyPr>
          <a:lstStyle/>
          <a:p>
            <a:pPr marL="271463" lvl="0" indent="-212725">
              <a:lnSpc>
                <a:spcPct val="100000"/>
              </a:lnSpc>
            </a:pPr>
            <a:r>
              <a:rPr lang="en-CA" sz="2400" b="1" dirty="0">
                <a:solidFill>
                  <a:srgbClr val="1F497D"/>
                </a:solidFill>
                <a:cs typeface="Arial" panose="020B0604020202020204" pitchFamily="34" charset="0"/>
              </a:rPr>
              <a:t>Promotion to Professor of Teaching:  </a:t>
            </a:r>
          </a:p>
          <a:p>
            <a:pPr marL="728663" lvl="1" indent="-212725">
              <a:lnSpc>
                <a:spcPct val="100000"/>
              </a:lnSpc>
              <a:buClr>
                <a:schemeClr val="accent1">
                  <a:lumMod val="60000"/>
                  <a:lumOff val="40000"/>
                </a:schemeClr>
              </a:buClr>
            </a:pPr>
            <a:r>
              <a:rPr lang="en-CA" sz="2400" dirty="0">
                <a:solidFill>
                  <a:srgbClr val="1F497D"/>
                </a:solidFill>
                <a:cs typeface="Arial" panose="020B0604020202020204" pitchFamily="34" charset="0"/>
              </a:rPr>
              <a:t>“evidence of outstanding achievement in teaching and educational leadership”</a:t>
            </a:r>
          </a:p>
          <a:p>
            <a:pPr marL="728663" lvl="1" indent="-212725">
              <a:lnSpc>
                <a:spcPct val="100000"/>
              </a:lnSpc>
              <a:buClr>
                <a:schemeClr val="accent1">
                  <a:lumMod val="60000"/>
                  <a:lumOff val="40000"/>
                </a:schemeClr>
              </a:buClr>
            </a:pPr>
            <a:r>
              <a:rPr lang="en-CA" sz="2400" dirty="0">
                <a:solidFill>
                  <a:srgbClr val="1F497D"/>
                </a:solidFill>
                <a:cs typeface="Arial" panose="020B0604020202020204" pitchFamily="34" charset="0"/>
              </a:rPr>
              <a:t>“distinction in the field of teaching and learning”</a:t>
            </a:r>
          </a:p>
          <a:p>
            <a:pPr marL="728663" lvl="1" indent="-212725">
              <a:lnSpc>
                <a:spcPct val="100000"/>
              </a:lnSpc>
              <a:buClr>
                <a:schemeClr val="accent1">
                  <a:lumMod val="60000"/>
                  <a:lumOff val="40000"/>
                </a:schemeClr>
              </a:buClr>
            </a:pPr>
            <a:r>
              <a:rPr lang="en-CA" sz="2400" dirty="0">
                <a:solidFill>
                  <a:srgbClr val="1F497D"/>
                </a:solidFill>
                <a:cs typeface="Arial" panose="020B0604020202020204" pitchFamily="34" charset="0"/>
              </a:rPr>
              <a:t>“a growing body of innovative contributions to curriculum development, course design and other initiatives that advance the University’s ability to excel in its teaching and learning mandate” </a:t>
            </a:r>
            <a:endParaRPr lang="en-US" sz="2400" dirty="0">
              <a:solidFill>
                <a:srgbClr val="1F497D"/>
              </a:solidFill>
              <a:cs typeface="Arial" panose="020B0604020202020204" pitchFamily="34" charset="0"/>
            </a:endParaRPr>
          </a:p>
        </p:txBody>
      </p:sp>
    </p:spTree>
    <p:extLst>
      <p:ext uri="{BB962C8B-B14F-4D97-AF65-F5344CB8AC3E}">
        <p14:creationId xmlns:p14="http://schemas.microsoft.com/office/powerpoint/2010/main" val="800155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F16E3DC-2486-448D-B2D7-44D35B0F6B26}"/>
              </a:ext>
            </a:extLst>
          </p:cNvPr>
          <p:cNvSpPr>
            <a:spLocks noGrp="1"/>
          </p:cNvSpPr>
          <p:nvPr>
            <p:ph type="sldNum" sz="quarter" idx="12"/>
          </p:nvPr>
        </p:nvSpPr>
        <p:spPr/>
        <p:txBody>
          <a:bodyPr/>
          <a:lstStyle/>
          <a:p>
            <a:fld id="{5A151EE5-3B9D-40F0-B49F-94D42666517E}" type="slidenum">
              <a:rPr lang="en-CA" smtClean="0"/>
              <a:pPr/>
              <a:t>43</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dirty="0"/>
              <a:t>Evidence of Scholarly Activity </a:t>
            </a:r>
            <a:br>
              <a:rPr lang="en-US" dirty="0"/>
            </a:br>
            <a:r>
              <a:rPr lang="en-US" dirty="0"/>
              <a:t>(Research Stream)</a:t>
            </a:r>
            <a:endParaRPr lang="en-GB" dirty="0"/>
          </a:p>
        </p:txBody>
      </p:sp>
      <p:sp>
        <p:nvSpPr>
          <p:cNvPr id="29699" name="Rectangle 2"/>
          <p:cNvSpPr>
            <a:spLocks noGrp="1" noChangeArrowheads="1"/>
          </p:cNvSpPr>
          <p:nvPr>
            <p:ph idx="4294967295"/>
          </p:nvPr>
        </p:nvSpPr>
        <p:spPr>
          <a:xfrm>
            <a:off x="533400" y="1447200"/>
            <a:ext cx="7696200" cy="5029200"/>
          </a:xfrm>
        </p:spPr>
        <p:txBody>
          <a:bodyPr>
            <a:noAutofit/>
          </a:bodyPr>
          <a:lstStyle/>
          <a:p>
            <a:pPr marL="58738" lvl="0" indent="0">
              <a:buNone/>
            </a:pPr>
            <a:r>
              <a:rPr lang="en-CA" sz="2400" b="1" dirty="0">
                <a:cs typeface="Arial" panose="020B0604020202020204" pitchFamily="34" charset="0"/>
              </a:rPr>
              <a:t>Collective Agreement (Part 4, Article 4.03):  </a:t>
            </a:r>
          </a:p>
          <a:p>
            <a:pPr marL="58738" lvl="0" indent="0">
              <a:buNone/>
            </a:pPr>
            <a:r>
              <a:rPr lang="en-CA" sz="2400" dirty="0">
                <a:cs typeface="Arial" panose="020B0604020202020204" pitchFamily="34" charset="0"/>
              </a:rPr>
              <a:t>“Judgment of scholarly activity is based mainly on the </a:t>
            </a:r>
            <a:r>
              <a:rPr lang="en-CA" sz="2400" b="1" dirty="0">
                <a:cs typeface="Arial" panose="020B0604020202020204" pitchFamily="34" charset="0"/>
              </a:rPr>
              <a:t>quality and significance</a:t>
            </a:r>
            <a:r>
              <a:rPr lang="en-CA" sz="2400" dirty="0">
                <a:cs typeface="Arial" panose="020B0604020202020204" pitchFamily="34" charset="0"/>
              </a:rPr>
              <a:t> of an individual’s contribution. Evidence of scholarly activity varies among the disciplines. </a:t>
            </a:r>
            <a:r>
              <a:rPr lang="en-CA" sz="2400" b="1" dirty="0">
                <a:cs typeface="Arial" panose="020B0604020202020204" pitchFamily="34" charset="0"/>
              </a:rPr>
              <a:t>Published work is, where appropriate, the primary evidence</a:t>
            </a:r>
            <a:r>
              <a:rPr lang="en-CA" sz="2400" dirty="0">
                <a:cs typeface="Arial" panose="020B0604020202020204" pitchFamily="34" charset="0"/>
              </a:rPr>
              <a:t>. Such evidence as distinguished architectural, artistic or engineering design, distinguished performance in the arts or professional fields, shall be considered in appropriate cases … consideration will be given to </a:t>
            </a:r>
            <a:r>
              <a:rPr lang="en-CA" sz="2400" b="1" dirty="0">
                <a:cs typeface="Arial" panose="020B0604020202020204" pitchFamily="34" charset="0"/>
              </a:rPr>
              <a:t>different pathways to academic and scholarly excellence</a:t>
            </a:r>
            <a:r>
              <a:rPr lang="en-CA" sz="2400" dirty="0">
                <a:cs typeface="Arial" panose="020B0604020202020204" pitchFamily="34" charset="0"/>
              </a:rPr>
              <a:t>…”</a:t>
            </a:r>
          </a:p>
        </p:txBody>
      </p:sp>
    </p:spTree>
    <p:extLst>
      <p:ext uri="{BB962C8B-B14F-4D97-AF65-F5344CB8AC3E}">
        <p14:creationId xmlns:p14="http://schemas.microsoft.com/office/powerpoint/2010/main" val="21119700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35444B6-711C-DB2C-D7C6-A0A02767EA63}"/>
              </a:ext>
            </a:extLst>
          </p:cNvPr>
          <p:cNvSpPr>
            <a:spLocks noGrp="1"/>
          </p:cNvSpPr>
          <p:nvPr>
            <p:ph type="sldNum" sz="quarter" idx="12"/>
          </p:nvPr>
        </p:nvSpPr>
        <p:spPr/>
        <p:txBody>
          <a:bodyPr/>
          <a:lstStyle/>
          <a:p>
            <a:fld id="{5A151EE5-3B9D-40F0-B49F-94D42666517E}" type="slidenum">
              <a:rPr lang="en-CA" smtClean="0"/>
              <a:pPr/>
              <a:t>44</a:t>
            </a:fld>
            <a:endParaRPr lang="en-CA"/>
          </a:p>
        </p:txBody>
      </p:sp>
      <p:sp>
        <p:nvSpPr>
          <p:cNvPr id="7" name="TextBox 6">
            <a:extLst>
              <a:ext uri="{FF2B5EF4-FFF2-40B4-BE49-F238E27FC236}">
                <a16:creationId xmlns:a16="http://schemas.microsoft.com/office/drawing/2014/main" id="{3E91D92A-5F00-CAF6-A918-957E37592EC5}"/>
              </a:ext>
            </a:extLst>
          </p:cNvPr>
          <p:cNvSpPr txBox="1"/>
          <p:nvPr/>
        </p:nvSpPr>
        <p:spPr>
          <a:xfrm>
            <a:off x="2305665" y="388392"/>
            <a:ext cx="4572000" cy="1569660"/>
          </a:xfrm>
          <a:prstGeom prst="rect">
            <a:avLst/>
          </a:prstGeom>
          <a:noFill/>
        </p:spPr>
        <p:txBody>
          <a:bodyPr wrap="square">
            <a:spAutoFit/>
          </a:bodyPr>
          <a:lstStyle/>
          <a:p>
            <a:pPr algn="ctr"/>
            <a:r>
              <a:rPr lang="en-US" sz="3200" b="0" i="0" u="none" strike="noStrike" kern="1200" baseline="0" dirty="0">
                <a:solidFill>
                  <a:srgbClr val="1F497D"/>
                </a:solidFill>
                <a:latin typeface="Calibri" panose="020F0502020204030204" pitchFamily="34" charset="0"/>
              </a:rPr>
              <a:t>New: Indigenous Scholarly Activity </a:t>
            </a:r>
            <a:br>
              <a:rPr lang="en-US" sz="3200" b="0" i="0" u="none" strike="noStrike" kern="1200" baseline="0" dirty="0">
                <a:solidFill>
                  <a:srgbClr val="1F497D"/>
                </a:solidFill>
                <a:latin typeface="Calibri" panose="020F0502020204030204" pitchFamily="34" charset="0"/>
              </a:rPr>
            </a:br>
            <a:r>
              <a:rPr lang="en-US" sz="3200" b="0" i="0" u="none" strike="noStrike" kern="1200" baseline="0" dirty="0">
                <a:solidFill>
                  <a:srgbClr val="1F497D"/>
                </a:solidFill>
                <a:latin typeface="Calibri" panose="020F0502020204030204" pitchFamily="34" charset="0"/>
              </a:rPr>
              <a:t>(Research Stream)</a:t>
            </a:r>
            <a:endParaRPr lang="en-US" sz="3200" dirty="0"/>
          </a:p>
        </p:txBody>
      </p:sp>
      <p:sp>
        <p:nvSpPr>
          <p:cNvPr id="8" name="TextBox 7">
            <a:extLst>
              <a:ext uri="{FF2B5EF4-FFF2-40B4-BE49-F238E27FC236}">
                <a16:creationId xmlns:a16="http://schemas.microsoft.com/office/drawing/2014/main" id="{AF8E8A9C-BFF4-0F0D-6022-97A0E496D376}"/>
              </a:ext>
            </a:extLst>
          </p:cNvPr>
          <p:cNvSpPr txBox="1"/>
          <p:nvPr/>
        </p:nvSpPr>
        <p:spPr>
          <a:xfrm>
            <a:off x="978310" y="2281085"/>
            <a:ext cx="7226709" cy="3046988"/>
          </a:xfrm>
          <a:prstGeom prst="rect">
            <a:avLst/>
          </a:prstGeom>
          <a:noFill/>
        </p:spPr>
        <p:txBody>
          <a:bodyPr wrap="square" rtlCol="0">
            <a:spAutoFit/>
          </a:bodyPr>
          <a:lstStyle/>
          <a:p>
            <a:pPr algn="l"/>
            <a:r>
              <a:rPr lang="en-US" sz="2400" i="0" dirty="0">
                <a:solidFill>
                  <a:schemeClr val="tx2"/>
                </a:solidFill>
                <a:latin typeface="+mn-lt"/>
              </a:rPr>
              <a:t>“For Indigenous scholarly activity, evidence may include a </a:t>
            </a:r>
            <a:r>
              <a:rPr lang="en-US" sz="2400" b="1" i="0" dirty="0">
                <a:solidFill>
                  <a:schemeClr val="tx2"/>
                </a:solidFill>
                <a:latin typeface="+mn-lt"/>
              </a:rPr>
              <a:t>diverse set of outputs outside the general norms of any given discipline</a:t>
            </a:r>
            <a:r>
              <a:rPr lang="en-US" sz="2400" i="0" dirty="0">
                <a:solidFill>
                  <a:schemeClr val="tx2"/>
                </a:solidFill>
                <a:latin typeface="+mn-lt"/>
              </a:rPr>
              <a:t>, such as but not limited to curation or creation of artistic or cultural exhibits, significant oral dissemination of research, policy development, and community engaged scholarship under the ownership of Indigenous nations. </a:t>
            </a:r>
            <a:r>
              <a:rPr lang="en-US" sz="2400" b="1" i="0" dirty="0">
                <a:solidFill>
                  <a:schemeClr val="tx2"/>
                </a:solidFill>
                <a:latin typeface="+mn-lt"/>
              </a:rPr>
              <a:t>Evidence of oral dissemination shall be accessible for peer review and demonstrate impact</a:t>
            </a:r>
            <a:r>
              <a:rPr lang="en-US" sz="2400" i="0" dirty="0">
                <a:solidFill>
                  <a:schemeClr val="tx2"/>
                </a:solidFill>
                <a:latin typeface="+mn-lt"/>
              </a:rPr>
              <a:t>.”</a:t>
            </a:r>
            <a:endParaRPr lang="en-US" sz="2400" i="0" dirty="0">
              <a:solidFill>
                <a:schemeClr val="bg1"/>
              </a:solidFill>
              <a:latin typeface="+mn-lt"/>
            </a:endParaRPr>
          </a:p>
        </p:txBody>
      </p:sp>
    </p:spTree>
    <p:extLst>
      <p:ext uri="{BB962C8B-B14F-4D97-AF65-F5344CB8AC3E}">
        <p14:creationId xmlns:p14="http://schemas.microsoft.com/office/powerpoint/2010/main" val="6224662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F16E3DC-2486-448D-B2D7-44D35B0F6B26}"/>
              </a:ext>
            </a:extLst>
          </p:cNvPr>
          <p:cNvSpPr>
            <a:spLocks noGrp="1"/>
          </p:cNvSpPr>
          <p:nvPr>
            <p:ph type="sldNum" sz="quarter" idx="12"/>
          </p:nvPr>
        </p:nvSpPr>
        <p:spPr/>
        <p:txBody>
          <a:bodyPr/>
          <a:lstStyle/>
          <a:p>
            <a:fld id="{5A151EE5-3B9D-40F0-B49F-94D42666517E}" type="slidenum">
              <a:rPr lang="en-CA" smtClean="0"/>
              <a:pPr/>
              <a:t>45</a:t>
            </a:fld>
            <a:endParaRPr lang="en-CA"/>
          </a:p>
        </p:txBody>
      </p:sp>
      <p:sp>
        <p:nvSpPr>
          <p:cNvPr id="29698" name="Rectangle 3"/>
          <p:cNvSpPr>
            <a:spLocks noGrp="1" noChangeArrowheads="1"/>
          </p:cNvSpPr>
          <p:nvPr>
            <p:ph type="title" idx="4294967295"/>
          </p:nvPr>
        </p:nvSpPr>
        <p:spPr>
          <a:xfrm>
            <a:off x="0" y="319551"/>
            <a:ext cx="9144000" cy="762000"/>
          </a:xfrm>
        </p:spPr>
        <p:txBody>
          <a:bodyPr anchor="ctr">
            <a:noAutofit/>
          </a:bodyPr>
          <a:lstStyle/>
          <a:p>
            <a:pPr>
              <a:lnSpc>
                <a:spcPct val="90000"/>
              </a:lnSpc>
            </a:pPr>
            <a:r>
              <a:rPr lang="en-US" dirty="0"/>
              <a:t>Evidence of Scholarly Activity </a:t>
            </a:r>
            <a:br>
              <a:rPr lang="en-US" dirty="0"/>
            </a:br>
            <a:r>
              <a:rPr lang="en-US" dirty="0"/>
              <a:t>(Research Stream)</a:t>
            </a:r>
            <a:endParaRPr lang="en-GB" dirty="0"/>
          </a:p>
        </p:txBody>
      </p:sp>
      <p:sp>
        <p:nvSpPr>
          <p:cNvPr id="29699" name="Rectangle 2"/>
          <p:cNvSpPr>
            <a:spLocks noGrp="1" noChangeArrowheads="1"/>
          </p:cNvSpPr>
          <p:nvPr>
            <p:ph idx="4294967295"/>
          </p:nvPr>
        </p:nvSpPr>
        <p:spPr>
          <a:xfrm>
            <a:off x="533400" y="1181736"/>
            <a:ext cx="7696200" cy="5029200"/>
          </a:xfrm>
        </p:spPr>
        <p:txBody>
          <a:bodyPr vert="horz" lIns="91440" tIns="45720" rIns="91440" bIns="45720" rtlCol="0" anchor="t">
            <a:noAutofit/>
          </a:bodyPr>
          <a:lstStyle/>
          <a:p>
            <a:pPr marL="271145" lvl="0" indent="-212725"/>
            <a:r>
              <a:rPr lang="en-CA" sz="2400" b="1" dirty="0">
                <a:latin typeface="Calibri"/>
                <a:cs typeface="Arial"/>
              </a:rPr>
              <a:t>Different forms:</a:t>
            </a:r>
            <a:endParaRPr lang="en-US" dirty="0">
              <a:latin typeface="Calibri"/>
              <a:cs typeface="Arial"/>
            </a:endParaRPr>
          </a:p>
          <a:p>
            <a:pPr marL="728345" lvl="1" indent="-212725">
              <a:buClr>
                <a:schemeClr val="accent1">
                  <a:lumMod val="60000"/>
                  <a:lumOff val="40000"/>
                </a:schemeClr>
              </a:buClr>
            </a:pPr>
            <a:r>
              <a:rPr lang="en-CA" sz="2400" i="1" dirty="0">
                <a:latin typeface="Calibri"/>
                <a:cs typeface="Arial"/>
              </a:rPr>
              <a:t>‘Traditional’ scholarship</a:t>
            </a:r>
            <a:r>
              <a:rPr lang="en-CA" sz="2400" dirty="0">
                <a:latin typeface="Calibri"/>
                <a:cs typeface="Arial"/>
              </a:rPr>
              <a:t> (most cases fit in this category).</a:t>
            </a:r>
          </a:p>
          <a:p>
            <a:pPr marL="728345" lvl="1" indent="-212725">
              <a:buClr>
                <a:schemeClr val="accent1">
                  <a:lumMod val="60000"/>
                  <a:lumOff val="40000"/>
                </a:schemeClr>
              </a:buClr>
            </a:pPr>
            <a:r>
              <a:rPr lang="en-CA" sz="2400" dirty="0">
                <a:latin typeface="Calibri"/>
                <a:cs typeface="Arial"/>
              </a:rPr>
              <a:t>Alternatively, </a:t>
            </a:r>
            <a:r>
              <a:rPr lang="en-CA" sz="2400" i="1" dirty="0">
                <a:latin typeface="Calibri"/>
                <a:cs typeface="Arial"/>
              </a:rPr>
              <a:t>Scholarship of Teaching </a:t>
            </a:r>
            <a:r>
              <a:rPr lang="en-CA" sz="2400" dirty="0">
                <a:latin typeface="Calibri"/>
                <a:cs typeface="Arial"/>
              </a:rPr>
              <a:t>or </a:t>
            </a:r>
            <a:r>
              <a:rPr lang="en-CA" sz="2400" i="1" dirty="0">
                <a:latin typeface="Calibri"/>
                <a:cs typeface="Arial"/>
              </a:rPr>
              <a:t>Professional Contributions</a:t>
            </a:r>
            <a:r>
              <a:rPr lang="en-CA" sz="2400" dirty="0">
                <a:latin typeface="Calibri"/>
                <a:cs typeface="Arial"/>
              </a:rPr>
              <a:t> may constitute all or part of the case for scholarly activity.  This must be explicitly stated at the outset of the application for promotion (i.e., a "blended" case).</a:t>
            </a:r>
          </a:p>
          <a:p>
            <a:pPr marL="728345" lvl="1" indent="-212725">
              <a:buClr>
                <a:schemeClr val="accent1">
                  <a:lumMod val="60000"/>
                  <a:lumOff val="40000"/>
                </a:schemeClr>
              </a:buClr>
            </a:pPr>
            <a:r>
              <a:rPr lang="en-CA" sz="2400" dirty="0">
                <a:latin typeface="Calibri"/>
                <a:cs typeface="Arial"/>
              </a:rPr>
              <a:t>New: “Innovation in Indigenous pedagogies at the university or in the community and/or the development of Indigenous curriculum for Indigenous communities.”</a:t>
            </a:r>
            <a:endParaRPr lang="en-CA" sz="2400" dirty="0">
              <a:cs typeface="Arial" panose="020B0604020202020204" pitchFamily="34" charset="0"/>
            </a:endParaRPr>
          </a:p>
        </p:txBody>
      </p:sp>
    </p:spTree>
    <p:extLst>
      <p:ext uri="{BB962C8B-B14F-4D97-AF65-F5344CB8AC3E}">
        <p14:creationId xmlns:p14="http://schemas.microsoft.com/office/powerpoint/2010/main" val="41797433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56A0FC9-124A-449F-8803-A4FA5ABE02CB}"/>
              </a:ext>
            </a:extLst>
          </p:cNvPr>
          <p:cNvSpPr>
            <a:spLocks noGrp="1"/>
          </p:cNvSpPr>
          <p:nvPr>
            <p:ph type="sldNum" sz="quarter" idx="12"/>
          </p:nvPr>
        </p:nvSpPr>
        <p:spPr/>
        <p:txBody>
          <a:bodyPr/>
          <a:lstStyle/>
          <a:p>
            <a:fld id="{5A151EE5-3B9D-40F0-B49F-94D42666517E}" type="slidenum">
              <a:rPr lang="en-CA" smtClean="0"/>
              <a:pPr/>
              <a:t>46</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dirty="0"/>
              <a:t>Evidence of Scholarly Activity </a:t>
            </a:r>
            <a:br>
              <a:rPr lang="en-US" dirty="0"/>
            </a:br>
            <a:r>
              <a:rPr lang="en-US" dirty="0"/>
              <a:t>(Research Stream)</a:t>
            </a:r>
            <a:endParaRPr lang="en-GB" dirty="0"/>
          </a:p>
        </p:txBody>
      </p:sp>
      <p:sp>
        <p:nvSpPr>
          <p:cNvPr id="29699" name="Rectangle 2"/>
          <p:cNvSpPr>
            <a:spLocks noGrp="1" noChangeArrowheads="1"/>
          </p:cNvSpPr>
          <p:nvPr>
            <p:ph idx="4294967295"/>
          </p:nvPr>
        </p:nvSpPr>
        <p:spPr>
          <a:xfrm>
            <a:off x="533400" y="1447200"/>
            <a:ext cx="8156659" cy="4304688"/>
          </a:xfrm>
        </p:spPr>
        <p:txBody>
          <a:bodyPr vert="horz" lIns="91440" tIns="45720" rIns="91440" bIns="45720" rtlCol="0" anchor="t">
            <a:noAutofit/>
          </a:bodyPr>
          <a:lstStyle/>
          <a:p>
            <a:pPr lvl="0">
              <a:spcBef>
                <a:spcPts val="0"/>
              </a:spcBef>
              <a:spcAft>
                <a:spcPts val="600"/>
              </a:spcAft>
            </a:pPr>
            <a:r>
              <a:rPr lang="en-CA" sz="2500" b="1" dirty="0">
                <a:solidFill>
                  <a:srgbClr val="1F497D"/>
                </a:solidFill>
                <a:cs typeface="Arial" panose="020B0604020202020204" pitchFamily="34" charset="0"/>
              </a:rPr>
              <a:t>Primary sources:</a:t>
            </a:r>
          </a:p>
          <a:p>
            <a:pPr marL="914400" lvl="2">
              <a:spcBef>
                <a:spcPts val="0"/>
              </a:spcBef>
              <a:spcAft>
                <a:spcPts val="600"/>
              </a:spcAft>
              <a:buClr>
                <a:schemeClr val="accent1">
                  <a:lumMod val="60000"/>
                  <a:lumOff val="40000"/>
                </a:schemeClr>
              </a:buClr>
            </a:pPr>
            <a:r>
              <a:rPr lang="en-CA" sz="2500" dirty="0">
                <a:solidFill>
                  <a:srgbClr val="1F497D"/>
                </a:solidFill>
                <a:latin typeface="Calibri"/>
                <a:cs typeface="Arial"/>
              </a:rPr>
              <a:t>CV (e.g., publications, presentations, grants, awards, artistic or cultural exhibits, evidence of oral dissemination)</a:t>
            </a:r>
          </a:p>
          <a:p>
            <a:pPr marL="914400" lvl="2">
              <a:spcBef>
                <a:spcPts val="0"/>
              </a:spcBef>
              <a:spcAft>
                <a:spcPts val="1200"/>
              </a:spcAft>
              <a:buClr>
                <a:schemeClr val="accent1">
                  <a:lumMod val="60000"/>
                  <a:lumOff val="40000"/>
                </a:schemeClr>
              </a:buClr>
            </a:pPr>
            <a:r>
              <a:rPr lang="en-CA" sz="2500" dirty="0">
                <a:solidFill>
                  <a:srgbClr val="1F497D"/>
                </a:solidFill>
                <a:cs typeface="Arial" panose="020B0604020202020204" pitchFamily="34" charset="0"/>
              </a:rPr>
              <a:t>Referees’ letters</a:t>
            </a:r>
          </a:p>
          <a:p>
            <a:pPr marL="457200" lvl="2">
              <a:spcBef>
                <a:spcPts val="0"/>
              </a:spcBef>
              <a:spcAft>
                <a:spcPts val="1200"/>
              </a:spcAft>
              <a:buClr>
                <a:srgbClr val="1F497D"/>
              </a:buClr>
            </a:pPr>
            <a:r>
              <a:rPr lang="en-CA" sz="2500" b="1" dirty="0">
                <a:latin typeface="Calibri"/>
                <a:cs typeface="Calibri"/>
              </a:rPr>
              <a:t>Secondary sources:</a:t>
            </a:r>
            <a:endParaRPr lang="en-US" sz="2500" dirty="0">
              <a:latin typeface="Calibri"/>
              <a:cs typeface="Calibri"/>
            </a:endParaRPr>
          </a:p>
          <a:p>
            <a:pPr marL="914400" lvl="2">
              <a:spcBef>
                <a:spcPts val="0"/>
              </a:spcBef>
              <a:spcAft>
                <a:spcPts val="1200"/>
              </a:spcAft>
              <a:buClr>
                <a:srgbClr val="1F497D"/>
              </a:buClr>
            </a:pPr>
            <a:r>
              <a:rPr lang="en-CA" sz="2500" dirty="0">
                <a:latin typeface="Calibri"/>
                <a:cs typeface="Calibri"/>
              </a:rPr>
              <a:t>Letters from the Head/Director and Dean, sometimes unit-level ARPT committees</a:t>
            </a:r>
            <a:endParaRPr lang="en-CA" sz="2500" dirty="0">
              <a:solidFill>
                <a:srgbClr val="1F497D"/>
              </a:solidFill>
              <a:cs typeface="Arial" panose="020B0604020202020204" pitchFamily="34" charset="0"/>
            </a:endParaRPr>
          </a:p>
        </p:txBody>
      </p:sp>
    </p:spTree>
    <p:extLst>
      <p:ext uri="{BB962C8B-B14F-4D97-AF65-F5344CB8AC3E}">
        <p14:creationId xmlns:p14="http://schemas.microsoft.com/office/powerpoint/2010/main" val="36193670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4E9EB79-4879-4DB5-B242-9F47E0B32A2B}"/>
              </a:ext>
            </a:extLst>
          </p:cNvPr>
          <p:cNvSpPr>
            <a:spLocks noGrp="1"/>
          </p:cNvSpPr>
          <p:nvPr>
            <p:ph type="sldNum" sz="quarter" idx="12"/>
          </p:nvPr>
        </p:nvSpPr>
        <p:spPr/>
        <p:txBody>
          <a:bodyPr/>
          <a:lstStyle/>
          <a:p>
            <a:fld id="{5A151EE5-3B9D-40F0-B49F-94D42666517E}" type="slidenum">
              <a:rPr lang="en-CA" smtClean="0"/>
              <a:pPr/>
              <a:t>47</a:t>
            </a:fld>
            <a:endParaRPr lang="en-CA"/>
          </a:p>
        </p:txBody>
      </p:sp>
      <p:sp>
        <p:nvSpPr>
          <p:cNvPr id="29698" name="Rectangle 3"/>
          <p:cNvSpPr>
            <a:spLocks noGrp="1" noChangeArrowheads="1"/>
          </p:cNvSpPr>
          <p:nvPr>
            <p:ph type="title" idx="4294967295"/>
          </p:nvPr>
        </p:nvSpPr>
        <p:spPr>
          <a:xfrm>
            <a:off x="0" y="304800"/>
            <a:ext cx="9144000" cy="762000"/>
          </a:xfrm>
        </p:spPr>
        <p:txBody>
          <a:bodyPr anchor="ctr">
            <a:noAutofit/>
          </a:bodyPr>
          <a:lstStyle/>
          <a:p>
            <a:pPr>
              <a:lnSpc>
                <a:spcPct val="90000"/>
              </a:lnSpc>
            </a:pPr>
            <a:r>
              <a:rPr lang="en-US" sz="3200"/>
              <a:t>Evidence of Educational Leadership (EL Stream)</a:t>
            </a:r>
            <a:endParaRPr lang="en-GB" sz="3200"/>
          </a:p>
        </p:txBody>
      </p:sp>
      <p:sp>
        <p:nvSpPr>
          <p:cNvPr id="29699" name="Rectangle 2"/>
          <p:cNvSpPr>
            <a:spLocks noGrp="1" noChangeArrowheads="1"/>
          </p:cNvSpPr>
          <p:nvPr>
            <p:ph idx="4294967295"/>
          </p:nvPr>
        </p:nvSpPr>
        <p:spPr>
          <a:xfrm>
            <a:off x="228600" y="1066800"/>
            <a:ext cx="8763000" cy="5029200"/>
          </a:xfrm>
        </p:spPr>
        <p:txBody>
          <a:bodyPr>
            <a:noAutofit/>
          </a:bodyPr>
          <a:lstStyle/>
          <a:p>
            <a:pPr marL="58738" lvl="0" indent="0">
              <a:buNone/>
            </a:pPr>
            <a:r>
              <a:rPr lang="en-CA" sz="1900" b="1">
                <a:cs typeface="Arial" panose="020B0604020202020204" pitchFamily="34" charset="0"/>
              </a:rPr>
              <a:t>Collective Agreement (Part 4, Article 4.04):  </a:t>
            </a:r>
          </a:p>
          <a:p>
            <a:pPr marL="58738" lvl="0" indent="0">
              <a:spcAft>
                <a:spcPts val="600"/>
              </a:spcAft>
              <a:buNone/>
            </a:pPr>
            <a:r>
              <a:rPr lang="en-CA" sz="1900">
                <a:cs typeface="Arial" panose="020B0604020202020204" pitchFamily="34" charset="0"/>
              </a:rPr>
              <a:t>“Educational leadership is </a:t>
            </a:r>
            <a:r>
              <a:rPr lang="en-CA" sz="1900" b="1">
                <a:cs typeface="Arial" panose="020B0604020202020204" pitchFamily="34" charset="0"/>
              </a:rPr>
              <a:t>activity</a:t>
            </a:r>
            <a:r>
              <a:rPr lang="en-CA" sz="1900">
                <a:cs typeface="Arial" panose="020B0604020202020204" pitchFamily="34" charset="0"/>
              </a:rPr>
              <a:t> taken at UBC and elsewhere </a:t>
            </a:r>
            <a:r>
              <a:rPr lang="en-CA" sz="1900" b="1">
                <a:cs typeface="Arial" panose="020B0604020202020204" pitchFamily="34" charset="0"/>
              </a:rPr>
              <a:t>to advance innovation in teaching and learning with impact beyond one’s classroom</a:t>
            </a:r>
            <a:r>
              <a:rPr lang="en-CA" sz="1900">
                <a:cs typeface="Arial" panose="020B0604020202020204" pitchFamily="34" charset="0"/>
              </a:rPr>
              <a:t>” and includes:</a:t>
            </a:r>
          </a:p>
          <a:p>
            <a:pPr marL="540000" lvl="2" indent="-360000">
              <a:spcBef>
                <a:spcPts val="0"/>
              </a:spcBef>
              <a:spcAft>
                <a:spcPts val="200"/>
              </a:spcAft>
            </a:pPr>
            <a:r>
              <a:rPr lang="en-CA" sz="1900">
                <a:cs typeface="Arial" panose="020B0604020202020204" pitchFamily="34" charset="0"/>
              </a:rPr>
              <a:t>Engagement in the </a:t>
            </a:r>
            <a:r>
              <a:rPr lang="en-CA" sz="1900" b="1">
                <a:cs typeface="Arial" panose="020B0604020202020204" pitchFamily="34" charset="0"/>
              </a:rPr>
              <a:t>scholarship of teaching and learning</a:t>
            </a:r>
          </a:p>
          <a:p>
            <a:pPr marL="540000" lvl="2" indent="-360000">
              <a:spcBef>
                <a:spcPts val="0"/>
              </a:spcBef>
              <a:spcAft>
                <a:spcPts val="200"/>
              </a:spcAft>
            </a:pPr>
            <a:r>
              <a:rPr lang="en-CA" sz="1900">
                <a:cs typeface="Arial" panose="020B0604020202020204" pitchFamily="34" charset="0"/>
              </a:rPr>
              <a:t>Contributions to </a:t>
            </a:r>
            <a:r>
              <a:rPr lang="en-CA" sz="1900" b="1">
                <a:cs typeface="Arial" panose="020B0604020202020204" pitchFamily="34" charset="0"/>
              </a:rPr>
              <a:t>curriculum development, pedagogical innovation </a:t>
            </a:r>
            <a:r>
              <a:rPr lang="en-CA" sz="1900">
                <a:cs typeface="Arial" panose="020B0604020202020204" pitchFamily="34" charset="0"/>
              </a:rPr>
              <a:t>and other initiatives that extend beyond the member’s classroom</a:t>
            </a:r>
          </a:p>
          <a:p>
            <a:pPr marL="540000" lvl="2" indent="-360000">
              <a:spcBef>
                <a:spcPts val="0"/>
              </a:spcBef>
              <a:spcAft>
                <a:spcPts val="200"/>
              </a:spcAft>
            </a:pPr>
            <a:r>
              <a:rPr lang="en-CA" sz="1900">
                <a:cs typeface="Arial" panose="020B0604020202020204" pitchFamily="34" charset="0"/>
              </a:rPr>
              <a:t>Teaching, </a:t>
            </a:r>
            <a:r>
              <a:rPr lang="en-CA" sz="1900" b="1">
                <a:cs typeface="Arial" panose="020B0604020202020204" pitchFamily="34" charset="0"/>
              </a:rPr>
              <a:t>mentorship</a:t>
            </a:r>
            <a:r>
              <a:rPr lang="en-CA" sz="1900">
                <a:cs typeface="Arial" panose="020B0604020202020204" pitchFamily="34" charset="0"/>
              </a:rPr>
              <a:t> and inspiration of colleagues</a:t>
            </a:r>
          </a:p>
          <a:p>
            <a:pPr marL="540000" lvl="2" indent="-360000">
              <a:spcBef>
                <a:spcPts val="0"/>
              </a:spcBef>
              <a:spcAft>
                <a:spcPts val="200"/>
              </a:spcAft>
            </a:pPr>
            <a:r>
              <a:rPr lang="en-CA" sz="1900">
                <a:cs typeface="Arial" panose="020B0604020202020204" pitchFamily="34" charset="0"/>
              </a:rPr>
              <a:t>Formal </a:t>
            </a:r>
            <a:r>
              <a:rPr lang="en-CA" sz="1900" b="1">
                <a:cs typeface="Arial" panose="020B0604020202020204" pitchFamily="34" charset="0"/>
              </a:rPr>
              <a:t>educational leadership responsibility</a:t>
            </a:r>
          </a:p>
          <a:p>
            <a:pPr marL="540000" lvl="2" indent="-360000">
              <a:spcBef>
                <a:spcPts val="0"/>
              </a:spcBef>
              <a:spcAft>
                <a:spcPts val="200"/>
              </a:spcAft>
            </a:pPr>
            <a:r>
              <a:rPr lang="en-CA" sz="1900">
                <a:cs typeface="Arial" panose="020B0604020202020204" pitchFamily="34" charset="0"/>
              </a:rPr>
              <a:t>Organization of and </a:t>
            </a:r>
            <a:r>
              <a:rPr lang="en-CA" sz="1900" b="1">
                <a:cs typeface="Arial" panose="020B0604020202020204" pitchFamily="34" charset="0"/>
              </a:rPr>
              <a:t>contributions to </a:t>
            </a:r>
            <a:r>
              <a:rPr lang="en-CA" sz="1900">
                <a:cs typeface="Arial" panose="020B0604020202020204" pitchFamily="34" charset="0"/>
              </a:rPr>
              <a:t>conferences…and other </a:t>
            </a:r>
            <a:r>
              <a:rPr lang="en-CA" sz="1900" b="1">
                <a:cs typeface="Arial" panose="020B0604020202020204" pitchFamily="34" charset="0"/>
              </a:rPr>
              <a:t>educational events on teaching and learning</a:t>
            </a:r>
            <a:r>
              <a:rPr lang="en-CA" sz="1900">
                <a:cs typeface="Arial" panose="020B0604020202020204" pitchFamily="34" charset="0"/>
              </a:rPr>
              <a:t> locally, nationally and internationally</a:t>
            </a:r>
          </a:p>
          <a:p>
            <a:pPr marL="540000" lvl="2" indent="-360000">
              <a:spcBef>
                <a:spcPts val="0"/>
              </a:spcBef>
              <a:spcAft>
                <a:spcPts val="200"/>
              </a:spcAft>
            </a:pPr>
            <a:r>
              <a:rPr lang="en-CA" sz="1900" b="1">
                <a:cs typeface="Arial" panose="020B0604020202020204" pitchFamily="34" charset="0"/>
              </a:rPr>
              <a:t>Contributions to the theory and practice of teaching and learning</a:t>
            </a:r>
          </a:p>
          <a:p>
            <a:pPr marL="540000" lvl="2" indent="-360000">
              <a:spcBef>
                <a:spcPts val="0"/>
              </a:spcBef>
              <a:spcAft>
                <a:spcPts val="200"/>
              </a:spcAft>
            </a:pPr>
            <a:r>
              <a:rPr lang="en-CA" sz="1900">
                <a:cs typeface="Arial" panose="020B0604020202020204" pitchFamily="34" charset="0"/>
              </a:rPr>
              <a:t>Other activities that support </a:t>
            </a:r>
            <a:r>
              <a:rPr lang="en-CA" sz="1900" b="1">
                <a:cs typeface="Arial" panose="020B0604020202020204" pitchFamily="34" charset="0"/>
              </a:rPr>
              <a:t>evidence-based educational excellence, leadership and impact within and beyond the University</a:t>
            </a:r>
          </a:p>
          <a:p>
            <a:pPr marL="0" lvl="2" indent="0">
              <a:spcBef>
                <a:spcPts val="0"/>
              </a:spcBef>
              <a:spcAft>
                <a:spcPts val="200"/>
              </a:spcAft>
              <a:buNone/>
            </a:pPr>
            <a:r>
              <a:rPr lang="en-CA" sz="1900">
                <a:cs typeface="Arial" panose="020B0604020202020204" pitchFamily="34" charset="0"/>
              </a:rPr>
              <a:t>“Judgement of educational leadership is based mainly on the </a:t>
            </a:r>
            <a:r>
              <a:rPr lang="en-CA" sz="1900" b="1">
                <a:cs typeface="Arial" panose="020B0604020202020204" pitchFamily="34" charset="0"/>
              </a:rPr>
              <a:t>quality and significance</a:t>
            </a:r>
            <a:r>
              <a:rPr lang="en-CA" sz="1900">
                <a:cs typeface="Arial" panose="020B0604020202020204" pitchFamily="34" charset="0"/>
              </a:rPr>
              <a:t> of the individual’s contributions.”</a:t>
            </a:r>
          </a:p>
        </p:txBody>
      </p:sp>
    </p:spTree>
    <p:extLst>
      <p:ext uri="{BB962C8B-B14F-4D97-AF65-F5344CB8AC3E}">
        <p14:creationId xmlns:p14="http://schemas.microsoft.com/office/powerpoint/2010/main" val="6571773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87A0358-267F-457E-B381-FF8B243F91B3}"/>
              </a:ext>
            </a:extLst>
          </p:cNvPr>
          <p:cNvSpPr>
            <a:spLocks noGrp="1"/>
          </p:cNvSpPr>
          <p:nvPr>
            <p:ph type="sldNum" sz="quarter" idx="12"/>
          </p:nvPr>
        </p:nvSpPr>
        <p:spPr/>
        <p:txBody>
          <a:bodyPr/>
          <a:lstStyle/>
          <a:p>
            <a:fld id="{5A151EE5-3B9D-40F0-B49F-94D42666517E}" type="slidenum">
              <a:rPr lang="en-CA" smtClean="0"/>
              <a:pPr/>
              <a:t>48</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200"/>
              <a:t>Evidence of Educational Leadership (EL Stream)</a:t>
            </a:r>
            <a:endParaRPr lang="en-GB" sz="3200"/>
          </a:p>
        </p:txBody>
      </p:sp>
      <p:sp>
        <p:nvSpPr>
          <p:cNvPr id="2" name="Rectangle 2">
            <a:extLst>
              <a:ext uri="{FF2B5EF4-FFF2-40B4-BE49-F238E27FC236}">
                <a16:creationId xmlns:a16="http://schemas.microsoft.com/office/drawing/2014/main" id="{5DF7FB6C-F5E2-9C76-162F-3FB3E09D06ED}"/>
              </a:ext>
            </a:extLst>
          </p:cNvPr>
          <p:cNvSpPr txBox="1">
            <a:spLocks noChangeArrowheads="1"/>
          </p:cNvSpPr>
          <p:nvPr/>
        </p:nvSpPr>
        <p:spPr>
          <a:xfrm>
            <a:off x="381000" y="1311015"/>
            <a:ext cx="8229600" cy="4774113"/>
          </a:xfrm>
          <a:prstGeom prst="rect">
            <a:avLst/>
          </a:prstGeom>
        </p:spPr>
        <p:txBody>
          <a:bodyPr vert="horz" lIns="91440" tIns="45720" rIns="91440" bIns="45720" rtlCol="0" anchor="t">
            <a:noAutofit/>
          </a:bodyPr>
          <a:lstStyle>
            <a:lvl1pPr marL="4572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1pPr>
            <a:lvl2pPr marL="9144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2pPr>
            <a:lvl3pPr marL="13716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3pPr>
            <a:lvl4pPr marL="18288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4pPr>
            <a:lvl5pPr marL="22860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Bef>
                <a:spcPts val="0"/>
              </a:spcBef>
              <a:spcAft>
                <a:spcPts val="600"/>
              </a:spcAft>
            </a:pPr>
            <a:r>
              <a:rPr lang="en-CA" sz="2400" i="0" dirty="0">
                <a:solidFill>
                  <a:srgbClr val="1F497D"/>
                </a:solidFill>
                <a:latin typeface="Calibri"/>
                <a:cs typeface="Arial"/>
              </a:rPr>
              <a:t>See also</a:t>
            </a:r>
            <a:r>
              <a:rPr lang="en-CA" sz="2400" b="1" i="0" dirty="0">
                <a:solidFill>
                  <a:srgbClr val="1F497D"/>
                </a:solidFill>
                <a:latin typeface="Calibri"/>
                <a:cs typeface="Arial"/>
              </a:rPr>
              <a:t> SAC Guide Appendix 1 </a:t>
            </a:r>
            <a:r>
              <a:rPr lang="en-CA" sz="2400" i="0" dirty="0">
                <a:solidFill>
                  <a:srgbClr val="1F497D"/>
                </a:solidFill>
                <a:latin typeface="Calibri"/>
                <a:cs typeface="Arial"/>
              </a:rPr>
              <a:t>for further guidance</a:t>
            </a:r>
            <a:r>
              <a:rPr lang="en-CA" sz="2400" b="1" i="0" dirty="0">
                <a:solidFill>
                  <a:srgbClr val="1F497D"/>
                </a:solidFill>
                <a:latin typeface="Calibri"/>
                <a:cs typeface="Arial"/>
              </a:rPr>
              <a:t> </a:t>
            </a:r>
            <a:endParaRPr lang="en-CA" sz="2400" b="1" i="0" dirty="0">
              <a:solidFill>
                <a:srgbClr val="1F497D"/>
              </a:solidFill>
              <a:cs typeface="Arial" panose="020B0604020202020204" pitchFamily="34" charset="0"/>
            </a:endParaRPr>
          </a:p>
          <a:p>
            <a:pPr fontAlgn="auto">
              <a:spcBef>
                <a:spcPts val="0"/>
              </a:spcBef>
              <a:spcAft>
                <a:spcPts val="600"/>
              </a:spcAft>
            </a:pPr>
            <a:r>
              <a:rPr lang="en-CA" sz="2400" b="1" i="0" dirty="0">
                <a:solidFill>
                  <a:srgbClr val="1F497D"/>
                </a:solidFill>
                <a:latin typeface="Calibri"/>
                <a:cs typeface="Arial"/>
              </a:rPr>
              <a:t>Primary sources of evidence:</a:t>
            </a:r>
          </a:p>
          <a:p>
            <a:pPr marL="914400" lvl="2" fontAlgn="auto">
              <a:spcBef>
                <a:spcPts val="0"/>
              </a:spcBef>
              <a:spcAft>
                <a:spcPts val="600"/>
              </a:spcAft>
              <a:buClr>
                <a:srgbClr val="4F81BD">
                  <a:lumMod val="60000"/>
                  <a:lumOff val="40000"/>
                </a:srgbClr>
              </a:buClr>
            </a:pPr>
            <a:r>
              <a:rPr lang="en-CA" sz="2400" i="0" dirty="0">
                <a:solidFill>
                  <a:srgbClr val="1F497D"/>
                </a:solidFill>
                <a:latin typeface="Calibri"/>
                <a:cs typeface="Arial"/>
              </a:rPr>
              <a:t>CV (e.g., contributions to curriculum development, pedagogical innovation, scholarship of teaching and learning, etc.)</a:t>
            </a:r>
          </a:p>
          <a:p>
            <a:pPr marL="914400" lvl="2" fontAlgn="auto">
              <a:spcBef>
                <a:spcPts val="0"/>
              </a:spcBef>
              <a:spcAft>
                <a:spcPts val="600"/>
              </a:spcAft>
              <a:buClr>
                <a:srgbClr val="4F81BD">
                  <a:lumMod val="60000"/>
                  <a:lumOff val="40000"/>
                </a:srgbClr>
              </a:buClr>
            </a:pPr>
            <a:r>
              <a:rPr lang="en-CA" sz="2400" i="0" dirty="0">
                <a:solidFill>
                  <a:srgbClr val="1F497D"/>
                </a:solidFill>
                <a:latin typeface="Calibri"/>
                <a:cs typeface="Arial"/>
              </a:rPr>
              <a:t>Dossier prepared by candidate (if included in case file)</a:t>
            </a:r>
          </a:p>
          <a:p>
            <a:pPr marL="914400" lvl="2" fontAlgn="auto">
              <a:spcBef>
                <a:spcPts val="0"/>
              </a:spcBef>
              <a:spcAft>
                <a:spcPts val="1200"/>
              </a:spcAft>
              <a:buClr>
                <a:srgbClr val="4F81BD">
                  <a:lumMod val="60000"/>
                  <a:lumOff val="40000"/>
                </a:srgbClr>
              </a:buClr>
            </a:pPr>
            <a:r>
              <a:rPr lang="en-CA" sz="2400" i="0" dirty="0">
                <a:solidFill>
                  <a:srgbClr val="1F497D"/>
                </a:solidFill>
                <a:latin typeface="Calibri"/>
                <a:cs typeface="Arial"/>
              </a:rPr>
              <a:t>Referees’ letters</a:t>
            </a:r>
          </a:p>
          <a:p>
            <a:pPr marL="457200" lvl="2">
              <a:spcBef>
                <a:spcPts val="0"/>
              </a:spcBef>
              <a:spcAft>
                <a:spcPts val="1200"/>
              </a:spcAft>
              <a:buClr>
                <a:srgbClr val="1F497D"/>
              </a:buClr>
            </a:pPr>
            <a:r>
              <a:rPr lang="en-CA" sz="2400" b="1" i="0" dirty="0">
                <a:solidFill>
                  <a:srgbClr val="1F497D"/>
                </a:solidFill>
                <a:latin typeface="Calibri"/>
                <a:cs typeface="Arial"/>
              </a:rPr>
              <a:t>Secondary sources:</a:t>
            </a:r>
            <a:endParaRPr lang="en-US" sz="2400" i="0" dirty="0">
              <a:solidFill>
                <a:srgbClr val="1F497D"/>
              </a:solidFill>
              <a:latin typeface="Calibri"/>
              <a:cs typeface="Arial"/>
            </a:endParaRPr>
          </a:p>
          <a:p>
            <a:pPr marL="914400" lvl="2">
              <a:spcBef>
                <a:spcPts val="0"/>
              </a:spcBef>
              <a:spcAft>
                <a:spcPts val="1200"/>
              </a:spcAft>
              <a:buClr>
                <a:srgbClr val="1F497D"/>
              </a:buClr>
            </a:pPr>
            <a:r>
              <a:rPr lang="en-CA" sz="2400" i="0" dirty="0">
                <a:solidFill>
                  <a:srgbClr val="1F497D"/>
                </a:solidFill>
                <a:latin typeface="Calibri"/>
                <a:cs typeface="Arial"/>
              </a:rPr>
              <a:t>Letters from the Head/Director and Dean, sometimes unit-level ARPT committees</a:t>
            </a:r>
          </a:p>
          <a:p>
            <a:pPr marL="914400" lvl="2">
              <a:spcBef>
                <a:spcPts val="0"/>
              </a:spcBef>
              <a:spcAft>
                <a:spcPts val="1200"/>
              </a:spcAft>
              <a:buClr>
                <a:srgbClr val="95B3D7"/>
              </a:buClr>
            </a:pPr>
            <a:endParaRPr lang="en-CA" sz="2500" i="0" dirty="0">
              <a:solidFill>
                <a:srgbClr val="1F497D"/>
              </a:solidFill>
              <a:cs typeface="Arial" panose="020B0604020202020204" pitchFamily="34" charset="0"/>
            </a:endParaRPr>
          </a:p>
        </p:txBody>
      </p:sp>
    </p:spTree>
    <p:extLst>
      <p:ext uri="{BB962C8B-B14F-4D97-AF65-F5344CB8AC3E}">
        <p14:creationId xmlns:p14="http://schemas.microsoft.com/office/powerpoint/2010/main" val="15139449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EFDA54F-ACFD-4B95-9FE1-574A79F5E410}"/>
              </a:ext>
            </a:extLst>
          </p:cNvPr>
          <p:cNvSpPr>
            <a:spLocks noGrp="1"/>
          </p:cNvSpPr>
          <p:nvPr>
            <p:ph type="sldNum" sz="quarter" idx="12"/>
          </p:nvPr>
        </p:nvSpPr>
        <p:spPr/>
        <p:txBody>
          <a:bodyPr/>
          <a:lstStyle/>
          <a:p>
            <a:fld id="{5A151EE5-3B9D-40F0-B49F-94D42666517E}" type="slidenum">
              <a:rPr lang="en-CA" smtClean="0"/>
              <a:pPr/>
              <a:t>49</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200"/>
              <a:t>Criteria for Teaching (Both Streams)</a:t>
            </a:r>
            <a:endParaRPr lang="en-GB" sz="3200"/>
          </a:p>
        </p:txBody>
      </p:sp>
      <p:sp>
        <p:nvSpPr>
          <p:cNvPr id="29699" name="Rectangle 2"/>
          <p:cNvSpPr>
            <a:spLocks noGrp="1" noChangeArrowheads="1"/>
          </p:cNvSpPr>
          <p:nvPr>
            <p:ph idx="4294967295"/>
          </p:nvPr>
        </p:nvSpPr>
        <p:spPr>
          <a:xfrm>
            <a:off x="381000" y="1447200"/>
            <a:ext cx="8382000" cy="5029200"/>
          </a:xfrm>
        </p:spPr>
        <p:txBody>
          <a:bodyPr>
            <a:noAutofit/>
          </a:bodyPr>
          <a:lstStyle/>
          <a:p>
            <a:pPr marL="365760" lvl="0" indent="-365760"/>
            <a:r>
              <a:rPr lang="en-CA" sz="2000" b="1">
                <a:latin typeface="+mn-lt"/>
                <a:cs typeface="Arial" panose="020B0604020202020204" pitchFamily="34" charset="0"/>
              </a:rPr>
              <a:t>Collective Agreement (Part 4, Article 4.02):  </a:t>
            </a:r>
          </a:p>
          <a:p>
            <a:pPr marL="457200" lvl="2" indent="0">
              <a:spcAft>
                <a:spcPts val="600"/>
              </a:spcAft>
              <a:buClr>
                <a:schemeClr val="accent1">
                  <a:lumMod val="60000"/>
                  <a:lumOff val="40000"/>
                </a:schemeClr>
              </a:buClr>
              <a:buNone/>
            </a:pPr>
            <a:r>
              <a:rPr lang="en-CA" sz="2000">
                <a:latin typeface="+mn-lt"/>
                <a:cs typeface="Arial" panose="020B0604020202020204" pitchFamily="34" charset="0"/>
              </a:rPr>
              <a:t>“Teaching includes </a:t>
            </a:r>
            <a:r>
              <a:rPr lang="en-CA" sz="2000" b="1">
                <a:latin typeface="+mn-lt"/>
                <a:cs typeface="Arial" panose="020B0604020202020204" pitchFamily="34" charset="0"/>
              </a:rPr>
              <a:t>all presentation </a:t>
            </a:r>
            <a:r>
              <a:rPr lang="en-CA" sz="2000">
                <a:latin typeface="+mn-lt"/>
                <a:cs typeface="Arial" panose="020B0604020202020204" pitchFamily="34" charset="0"/>
              </a:rPr>
              <a:t>whether through lectures, seminars and tutorials, individual and group discussion, supervision of individual students’ work, or other means </a:t>
            </a:r>
            <a:r>
              <a:rPr lang="en-CA" sz="2000" b="1">
                <a:latin typeface="+mn-lt"/>
                <a:cs typeface="Arial" panose="020B0604020202020204" pitchFamily="34" charset="0"/>
              </a:rPr>
              <a:t>by which students…derive educational benefit</a:t>
            </a:r>
            <a:r>
              <a:rPr lang="en-CA" sz="2000">
                <a:latin typeface="+mn-lt"/>
                <a:cs typeface="Arial" panose="020B0604020202020204" pitchFamily="34" charset="0"/>
              </a:rPr>
              <a:t>. An individual’s </a:t>
            </a:r>
            <a:r>
              <a:rPr lang="en-CA" sz="2000" b="1">
                <a:latin typeface="+mn-lt"/>
                <a:cs typeface="Arial" panose="020B0604020202020204" pitchFamily="34" charset="0"/>
              </a:rPr>
              <a:t>entire teaching contribution </a:t>
            </a:r>
            <a:r>
              <a:rPr lang="en-CA" sz="2000">
                <a:latin typeface="+mn-lt"/>
                <a:cs typeface="Arial" panose="020B0604020202020204" pitchFamily="34" charset="0"/>
              </a:rPr>
              <a:t>shall be assessed. Evaluation of teaching shall be based on the </a:t>
            </a:r>
            <a:r>
              <a:rPr lang="en-CA" sz="2000" b="1">
                <a:latin typeface="+mn-lt"/>
                <a:cs typeface="Arial" panose="020B0604020202020204" pitchFamily="34" charset="0"/>
              </a:rPr>
              <a:t>effectiveness rather than the popularity</a:t>
            </a:r>
            <a:r>
              <a:rPr lang="en-CA" sz="2000">
                <a:latin typeface="+mn-lt"/>
                <a:cs typeface="Arial" panose="020B0604020202020204" pitchFamily="34" charset="0"/>
              </a:rPr>
              <a:t> of the instructors, as indicated by command over subject matter, familiarity with recent developments in the field, preparedness, presentation, accessibility to students and influence on the intellectual and scholarly development of students. The methods of teaching evaluation may vary … Consideration shall be given to the </a:t>
            </a:r>
            <a:r>
              <a:rPr lang="en-CA" sz="2000" b="1">
                <a:latin typeface="+mn-lt"/>
                <a:cs typeface="Arial" panose="020B0604020202020204" pitchFamily="34" charset="0"/>
              </a:rPr>
              <a:t>ability and willingness </a:t>
            </a:r>
            <a:r>
              <a:rPr lang="en-CA" sz="2000">
                <a:latin typeface="+mn-lt"/>
                <a:cs typeface="Arial" panose="020B0604020202020204" pitchFamily="34" charset="0"/>
              </a:rPr>
              <a:t>of the candidate </a:t>
            </a:r>
            <a:r>
              <a:rPr lang="en-CA" sz="2000" b="1">
                <a:latin typeface="+mn-lt"/>
                <a:cs typeface="Arial" panose="020B0604020202020204" pitchFamily="34" charset="0"/>
              </a:rPr>
              <a:t>to teach a range of subject matter and at various levels </a:t>
            </a:r>
            <a:r>
              <a:rPr lang="en-CA" sz="2000">
                <a:latin typeface="+mn-lt"/>
                <a:cs typeface="Arial" panose="020B0604020202020204" pitchFamily="34" charset="0"/>
              </a:rPr>
              <a:t>of instruction.</a:t>
            </a:r>
            <a:r>
              <a:rPr lang="en-US" sz="2000">
                <a:latin typeface="+mn-lt"/>
                <a:cs typeface="Arial" panose="020B0604020202020204" pitchFamily="34" charset="0"/>
              </a:rPr>
              <a:t>” </a:t>
            </a:r>
          </a:p>
        </p:txBody>
      </p:sp>
    </p:spTree>
    <p:extLst>
      <p:ext uri="{BB962C8B-B14F-4D97-AF65-F5344CB8AC3E}">
        <p14:creationId xmlns:p14="http://schemas.microsoft.com/office/powerpoint/2010/main" val="28390223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749B995-08F1-4A45-A60D-8149BF79EAA7}"/>
              </a:ext>
            </a:extLst>
          </p:cNvPr>
          <p:cNvSpPr>
            <a:spLocks noGrp="1"/>
          </p:cNvSpPr>
          <p:nvPr>
            <p:ph type="sldNum" sz="quarter" idx="12"/>
          </p:nvPr>
        </p:nvSpPr>
        <p:spPr/>
        <p:txBody>
          <a:bodyPr/>
          <a:lstStyle/>
          <a:p>
            <a:fld id="{5A151EE5-3B9D-40F0-B49F-94D42666517E}" type="slidenum">
              <a:rPr lang="en-CA" dirty="0" smtClean="0"/>
              <a:pPr/>
              <a:t>50</a:t>
            </a:fld>
            <a:endParaRPr lang="en-CA" dirty="0"/>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200"/>
              <a:t>Evidence Pertaining to Teaching (Both Streams)</a:t>
            </a:r>
            <a:endParaRPr lang="en-GB" sz="3200"/>
          </a:p>
        </p:txBody>
      </p:sp>
      <p:sp>
        <p:nvSpPr>
          <p:cNvPr id="6" name="Rectangle 2"/>
          <p:cNvSpPr txBox="1">
            <a:spLocks noChangeArrowheads="1"/>
          </p:cNvSpPr>
          <p:nvPr/>
        </p:nvSpPr>
        <p:spPr>
          <a:xfrm>
            <a:off x="228600" y="1447200"/>
            <a:ext cx="8915400" cy="4343400"/>
          </a:xfrm>
          <a:prstGeom prst="rect">
            <a:avLst/>
          </a:prstGeom>
        </p:spPr>
        <p:txBody>
          <a:bodyPr vert="horz" lIns="91440" tIns="45720" rIns="91440" bIns="45720" rtlCol="0">
            <a:noAutofit/>
          </a:bodyPr>
          <a:lstStyle>
            <a:lvl1pPr marL="4572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1pPr>
            <a:lvl2pPr marL="9144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2pPr>
            <a:lvl3pPr marL="13716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3pPr>
            <a:lvl4pPr marL="18288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4pPr>
            <a:lvl5pPr marL="22860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5760" indent="-365760">
              <a:spcBef>
                <a:spcPts val="0"/>
              </a:spcBef>
              <a:spcAft>
                <a:spcPts val="600"/>
              </a:spcAft>
            </a:pPr>
            <a:r>
              <a:rPr lang="en-CA" sz="2400" b="1" i="0">
                <a:cs typeface="Arial" panose="020B0604020202020204" pitchFamily="34" charset="0"/>
              </a:rPr>
              <a:t>Different forms of teaching:</a:t>
            </a:r>
          </a:p>
          <a:p>
            <a:pPr marL="822960" lvl="2" indent="-365760">
              <a:spcBef>
                <a:spcPts val="0"/>
              </a:spcBef>
              <a:spcAft>
                <a:spcPts val="600"/>
              </a:spcAft>
              <a:buClr>
                <a:schemeClr val="accent1">
                  <a:lumMod val="60000"/>
                  <a:lumOff val="40000"/>
                </a:schemeClr>
              </a:buClr>
            </a:pPr>
            <a:r>
              <a:rPr lang="en-CA" sz="2400" i="0">
                <a:cs typeface="Arial" panose="020B0604020202020204" pitchFamily="34" charset="0"/>
              </a:rPr>
              <a:t>Effectiveness in teaching scheduled courses</a:t>
            </a:r>
          </a:p>
          <a:p>
            <a:pPr marL="822960" lvl="2" indent="-365760">
              <a:spcBef>
                <a:spcPts val="0"/>
              </a:spcBef>
              <a:spcAft>
                <a:spcPts val="600"/>
              </a:spcAft>
              <a:buClr>
                <a:schemeClr val="accent1">
                  <a:lumMod val="60000"/>
                  <a:lumOff val="40000"/>
                </a:schemeClr>
              </a:buClr>
            </a:pPr>
            <a:r>
              <a:rPr lang="en-CA" sz="2400" i="0">
                <a:cs typeface="Arial" panose="020B0604020202020204" pitchFamily="34" charset="0"/>
              </a:rPr>
              <a:t>Supervision / training of graduate students</a:t>
            </a:r>
          </a:p>
          <a:p>
            <a:pPr fontAlgn="auto">
              <a:spcBef>
                <a:spcPts val="0"/>
              </a:spcBef>
              <a:spcAft>
                <a:spcPts val="600"/>
              </a:spcAft>
            </a:pPr>
            <a:r>
              <a:rPr lang="en-CA" sz="2400" b="1" i="0">
                <a:solidFill>
                  <a:srgbClr val="1F497D"/>
                </a:solidFill>
                <a:cs typeface="Arial" panose="020B0604020202020204" pitchFamily="34" charset="0"/>
              </a:rPr>
              <a:t>Primary sources of evidence:</a:t>
            </a:r>
          </a:p>
          <a:p>
            <a:pPr marL="914400" lvl="2" fontAlgn="auto">
              <a:spcBef>
                <a:spcPts val="0"/>
              </a:spcBef>
              <a:spcAft>
                <a:spcPts val="600"/>
              </a:spcAft>
              <a:buClr>
                <a:schemeClr val="accent1">
                  <a:lumMod val="60000"/>
                  <a:lumOff val="40000"/>
                </a:schemeClr>
              </a:buClr>
            </a:pPr>
            <a:r>
              <a:rPr lang="en-CA" sz="2400" i="0">
                <a:solidFill>
                  <a:srgbClr val="1F497D"/>
                </a:solidFill>
                <a:cs typeface="Arial" panose="020B0604020202020204" pitchFamily="34" charset="0"/>
              </a:rPr>
              <a:t>CV (e.g., courses taught, students supervised, awards)</a:t>
            </a:r>
          </a:p>
          <a:p>
            <a:pPr marL="914400" lvl="2" fontAlgn="auto">
              <a:spcBef>
                <a:spcPts val="0"/>
              </a:spcBef>
              <a:spcAft>
                <a:spcPts val="600"/>
              </a:spcAft>
              <a:buClr>
                <a:schemeClr val="accent1">
                  <a:lumMod val="60000"/>
                  <a:lumOff val="40000"/>
                </a:schemeClr>
              </a:buClr>
            </a:pPr>
            <a:r>
              <a:rPr lang="en-CA" sz="2400" i="0">
                <a:solidFill>
                  <a:srgbClr val="1F497D"/>
                </a:solidFill>
                <a:cs typeface="Arial" panose="020B0604020202020204" pitchFamily="34" charset="0"/>
              </a:rPr>
              <a:t>Peer reviews of teaching</a:t>
            </a:r>
          </a:p>
          <a:p>
            <a:pPr marL="914400" lvl="3" fontAlgn="auto">
              <a:spcBef>
                <a:spcPts val="0"/>
              </a:spcBef>
              <a:spcAft>
                <a:spcPts val="600"/>
              </a:spcAft>
              <a:buClr>
                <a:schemeClr val="accent1">
                  <a:lumMod val="60000"/>
                  <a:lumOff val="40000"/>
                </a:schemeClr>
              </a:buClr>
            </a:pPr>
            <a:r>
              <a:rPr lang="en-CA" sz="2400" i="0">
                <a:solidFill>
                  <a:srgbClr val="1F497D"/>
                </a:solidFill>
                <a:cs typeface="Arial" panose="020B0604020202020204" pitchFamily="34" charset="0"/>
              </a:rPr>
              <a:t>Student evaluations of teaching</a:t>
            </a:r>
          </a:p>
          <a:p>
            <a:pPr marL="914400" lvl="3" fontAlgn="auto">
              <a:spcBef>
                <a:spcPts val="0"/>
              </a:spcBef>
              <a:spcAft>
                <a:spcPts val="600"/>
              </a:spcAft>
              <a:buClr>
                <a:schemeClr val="accent1">
                  <a:lumMod val="60000"/>
                  <a:lumOff val="40000"/>
                </a:schemeClr>
              </a:buClr>
            </a:pPr>
            <a:r>
              <a:rPr lang="en-CA" sz="2400" i="0">
                <a:solidFill>
                  <a:srgbClr val="1F497D"/>
                </a:solidFill>
                <a:cs typeface="Arial" panose="020B0604020202020204" pitchFamily="34" charset="0"/>
              </a:rPr>
              <a:t>Dossier prepared by candidate *</a:t>
            </a:r>
          </a:p>
          <a:p>
            <a:pPr marL="914400" lvl="3" fontAlgn="auto">
              <a:spcBef>
                <a:spcPts val="0"/>
              </a:spcBef>
              <a:spcAft>
                <a:spcPts val="600"/>
              </a:spcAft>
              <a:buClr>
                <a:schemeClr val="accent1">
                  <a:lumMod val="60000"/>
                  <a:lumOff val="40000"/>
                </a:schemeClr>
              </a:buClr>
            </a:pPr>
            <a:r>
              <a:rPr lang="en-CA" sz="2400" i="0">
                <a:solidFill>
                  <a:srgbClr val="1F497D"/>
                </a:solidFill>
                <a:cs typeface="Arial" panose="020B0604020202020204" pitchFamily="34" charset="0"/>
              </a:rPr>
              <a:t>Summative review prepared by or for Head/Director</a:t>
            </a:r>
          </a:p>
          <a:p>
            <a:pPr marL="457200" lvl="3" indent="0" fontAlgn="auto">
              <a:spcBef>
                <a:spcPts val="0"/>
              </a:spcBef>
              <a:spcAft>
                <a:spcPts val="600"/>
              </a:spcAft>
              <a:buClr>
                <a:schemeClr val="accent1">
                  <a:lumMod val="60000"/>
                  <a:lumOff val="40000"/>
                </a:schemeClr>
              </a:buClr>
              <a:buNone/>
            </a:pPr>
            <a:r>
              <a:rPr lang="en-CA" sz="2000">
                <a:solidFill>
                  <a:srgbClr val="1F497D"/>
                </a:solidFill>
                <a:cs typeface="Arial" panose="020B0604020202020204" pitchFamily="34" charset="0"/>
              </a:rPr>
              <a:t>* SAC may review teaching dossiers for Educational Leadership cases</a:t>
            </a:r>
            <a:endParaRPr lang="en-CA" sz="1800">
              <a:solidFill>
                <a:srgbClr val="1F497D"/>
              </a:solidFill>
              <a:cs typeface="Arial" panose="020B0604020202020204" pitchFamily="34" charset="0"/>
            </a:endParaRPr>
          </a:p>
          <a:p>
            <a:pPr marL="914400" lvl="4" indent="0" fontAlgn="auto">
              <a:spcBef>
                <a:spcPts val="0"/>
              </a:spcBef>
              <a:spcAft>
                <a:spcPts val="1200"/>
              </a:spcAft>
              <a:buClr>
                <a:schemeClr val="accent1">
                  <a:lumMod val="60000"/>
                  <a:lumOff val="40000"/>
                </a:schemeClr>
              </a:buClr>
              <a:buNone/>
            </a:pPr>
            <a:endParaRPr lang="en-CA" sz="2200" i="0">
              <a:solidFill>
                <a:srgbClr val="1F497D"/>
              </a:solidFill>
              <a:cs typeface="Arial" panose="020B0604020202020204" pitchFamily="34" charset="0"/>
            </a:endParaRPr>
          </a:p>
          <a:p>
            <a:pPr marL="914400" lvl="3" fontAlgn="auto">
              <a:spcBef>
                <a:spcPts val="0"/>
              </a:spcBef>
              <a:spcAft>
                <a:spcPts val="1200"/>
              </a:spcAft>
              <a:buClr>
                <a:schemeClr val="accent1">
                  <a:lumMod val="60000"/>
                  <a:lumOff val="40000"/>
                </a:schemeClr>
              </a:buClr>
            </a:pPr>
            <a:endParaRPr lang="en-CA" sz="2200" i="0">
              <a:solidFill>
                <a:srgbClr val="1F497D"/>
              </a:solidFill>
              <a:cs typeface="Arial" panose="020B0604020202020204" pitchFamily="34" charset="0"/>
            </a:endParaRPr>
          </a:p>
        </p:txBody>
      </p:sp>
    </p:spTree>
    <p:extLst>
      <p:ext uri="{BB962C8B-B14F-4D97-AF65-F5344CB8AC3E}">
        <p14:creationId xmlns:p14="http://schemas.microsoft.com/office/powerpoint/2010/main" val="305280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31CD7F58-F938-4DFE-897E-853D2F69549E}"/>
              </a:ext>
            </a:extLst>
          </p:cNvPr>
          <p:cNvSpPr>
            <a:spLocks noGrp="1"/>
          </p:cNvSpPr>
          <p:nvPr>
            <p:ph type="sldNum" sz="quarter" idx="12"/>
          </p:nvPr>
        </p:nvSpPr>
        <p:spPr/>
        <p:txBody>
          <a:bodyPr/>
          <a:lstStyle/>
          <a:p>
            <a:pPr>
              <a:defRPr/>
            </a:pPr>
            <a:fld id="{89654FC1-40C8-44C2-A76C-86E01097A9EC}" type="slidenum">
              <a:rPr lang="en-US" altLang="en-US" smtClean="0"/>
              <a:pPr>
                <a:defRPr/>
              </a:pPr>
              <a:t>6</a:t>
            </a:fld>
            <a:endParaRPr lang="en-US" altLang="en-US"/>
          </a:p>
        </p:txBody>
      </p:sp>
      <p:sp>
        <p:nvSpPr>
          <p:cNvPr id="9218" name="Rectangle 2"/>
          <p:cNvSpPr>
            <a:spLocks noGrp="1" noChangeArrowheads="1"/>
          </p:cNvSpPr>
          <p:nvPr>
            <p:ph type="title" idx="4294967295"/>
          </p:nvPr>
        </p:nvSpPr>
        <p:spPr>
          <a:xfrm>
            <a:off x="0" y="274638"/>
            <a:ext cx="9144000" cy="1143000"/>
          </a:xfrm>
        </p:spPr>
        <p:txBody>
          <a:bodyPr/>
          <a:lstStyle/>
          <a:p>
            <a:pPr eaLnBrk="1" hangingPunct="1"/>
            <a:r>
              <a:rPr lang="en-US" sz="3800" dirty="0"/>
              <a:t>The Tenure Streams</a:t>
            </a:r>
          </a:p>
        </p:txBody>
      </p:sp>
      <p:sp>
        <p:nvSpPr>
          <p:cNvPr id="9220" name="Rectangle 3"/>
          <p:cNvSpPr>
            <a:spLocks noChangeArrowheads="1"/>
          </p:cNvSpPr>
          <p:nvPr/>
        </p:nvSpPr>
        <p:spPr bwMode="auto">
          <a:xfrm>
            <a:off x="381000" y="2171699"/>
            <a:ext cx="8382000" cy="2209801"/>
          </a:xfrm>
          <a:prstGeom prst="rect">
            <a:avLst/>
          </a:prstGeom>
          <a:noFill/>
          <a:ln w="9525">
            <a:solidFill>
              <a:schemeClr val="tx1"/>
            </a:solidFill>
            <a:miter lim="800000"/>
            <a:headEnd/>
            <a:tailEnd/>
          </a:ln>
        </p:spPr>
        <p:txBody>
          <a:bodyPr wrap="none" anchor="ctr"/>
          <a:lstStyle/>
          <a:p>
            <a:pPr algn="ctr" eaLnBrk="0" hangingPunct="0"/>
            <a:r>
              <a:rPr lang="en-US" sz="2400" b="1" i="0" dirty="0">
                <a:solidFill>
                  <a:srgbClr val="005293"/>
                </a:solidFill>
                <a:latin typeface="+mn-lt"/>
              </a:rPr>
              <a:t>The Research Stream</a:t>
            </a:r>
          </a:p>
          <a:p>
            <a:pPr eaLnBrk="0" hangingPunct="0"/>
            <a:endParaRPr lang="en-US" sz="2400" b="1" i="0" dirty="0"/>
          </a:p>
          <a:p>
            <a:pPr eaLnBrk="0" hangingPunct="0"/>
            <a:r>
              <a:rPr lang="en-US" i="0" dirty="0">
                <a:latin typeface="+mn-lt"/>
              </a:rPr>
              <a:t>Acting Assistant Professor 	</a:t>
            </a:r>
          </a:p>
          <a:p>
            <a:pPr eaLnBrk="0" hangingPunct="0"/>
            <a:endParaRPr lang="en-US" i="0" dirty="0">
              <a:latin typeface="+mn-lt"/>
            </a:endParaRPr>
          </a:p>
          <a:p>
            <a:pPr eaLnBrk="0" hangingPunct="0"/>
            <a:endParaRPr lang="en-US" i="0" dirty="0">
              <a:latin typeface="+mn-lt"/>
            </a:endParaRPr>
          </a:p>
          <a:p>
            <a:pPr eaLnBrk="0" hangingPunct="0"/>
            <a:endParaRPr lang="en-US" i="0" dirty="0">
              <a:latin typeface="+mn-lt"/>
            </a:endParaRPr>
          </a:p>
          <a:p>
            <a:pPr eaLnBrk="0" hangingPunct="0"/>
            <a:r>
              <a:rPr lang="en-US" i="0" dirty="0">
                <a:latin typeface="+mn-lt"/>
              </a:rPr>
              <a:t>         Assistant Professor	          Associate Professor	              Professor </a:t>
            </a:r>
          </a:p>
          <a:p>
            <a:pPr eaLnBrk="0" hangingPunct="0"/>
            <a:endParaRPr lang="en-US" i="0" dirty="0"/>
          </a:p>
          <a:p>
            <a:pPr eaLnBrk="0" hangingPunct="0"/>
            <a:endParaRPr lang="en-US" i="0" dirty="0"/>
          </a:p>
          <a:p>
            <a:pPr eaLnBrk="0" hangingPunct="0"/>
            <a:endParaRPr lang="en-US" i="0" dirty="0"/>
          </a:p>
        </p:txBody>
      </p:sp>
      <p:sp>
        <p:nvSpPr>
          <p:cNvPr id="9222" name="Line 5"/>
          <p:cNvSpPr>
            <a:spLocks noChangeShapeType="1"/>
          </p:cNvSpPr>
          <p:nvPr/>
        </p:nvSpPr>
        <p:spPr bwMode="auto">
          <a:xfrm>
            <a:off x="3048000" y="3810000"/>
            <a:ext cx="685800" cy="0"/>
          </a:xfrm>
          <a:prstGeom prst="line">
            <a:avLst/>
          </a:prstGeom>
          <a:noFill/>
          <a:ln w="9525">
            <a:solidFill>
              <a:schemeClr val="tx1"/>
            </a:solidFill>
            <a:round/>
            <a:headEnd/>
            <a:tailEnd type="triangle" w="med" len="med"/>
          </a:ln>
        </p:spPr>
        <p:txBody>
          <a:bodyPr/>
          <a:lstStyle/>
          <a:p>
            <a:endParaRPr lang="en-US"/>
          </a:p>
        </p:txBody>
      </p:sp>
      <p:sp>
        <p:nvSpPr>
          <p:cNvPr id="9223" name="Line 6"/>
          <p:cNvSpPr>
            <a:spLocks noChangeShapeType="1"/>
          </p:cNvSpPr>
          <p:nvPr/>
        </p:nvSpPr>
        <p:spPr bwMode="auto">
          <a:xfrm>
            <a:off x="5867400" y="3810000"/>
            <a:ext cx="838200" cy="0"/>
          </a:xfrm>
          <a:prstGeom prst="line">
            <a:avLst/>
          </a:prstGeom>
          <a:noFill/>
          <a:ln w="9525">
            <a:solidFill>
              <a:schemeClr val="tx1"/>
            </a:solidFill>
            <a:round/>
            <a:headEnd/>
            <a:tailEnd type="triangle" w="med" len="med"/>
          </a:ln>
        </p:spPr>
        <p:txBody>
          <a:bodyPr/>
          <a:lstStyle/>
          <a:p>
            <a:endParaRPr lang="en-US"/>
          </a:p>
        </p:txBody>
      </p:sp>
      <p:sp>
        <p:nvSpPr>
          <p:cNvPr id="9226" name="Text Box 9"/>
          <p:cNvSpPr txBox="1">
            <a:spLocks noChangeArrowheads="1"/>
          </p:cNvSpPr>
          <p:nvPr/>
        </p:nvSpPr>
        <p:spPr bwMode="auto">
          <a:xfrm>
            <a:off x="838200" y="5638800"/>
            <a:ext cx="7696200" cy="396875"/>
          </a:xfrm>
          <a:prstGeom prst="rect">
            <a:avLst/>
          </a:prstGeom>
          <a:noFill/>
          <a:ln w="9525" algn="ctr">
            <a:noFill/>
            <a:miter lim="800000"/>
            <a:headEnd/>
            <a:tailEnd/>
          </a:ln>
        </p:spPr>
        <p:txBody>
          <a:bodyPr>
            <a:spAutoFit/>
          </a:bodyPr>
          <a:lstStyle/>
          <a:p>
            <a:pPr algn="ctr" eaLnBrk="0" hangingPunct="0">
              <a:spcBef>
                <a:spcPct val="50000"/>
              </a:spcBef>
            </a:pPr>
            <a:endParaRPr lang="en-US"/>
          </a:p>
        </p:txBody>
      </p:sp>
      <p:cxnSp>
        <p:nvCxnSpPr>
          <p:cNvPr id="3" name="Straight Arrow Connector 2"/>
          <p:cNvCxnSpPr>
            <a:cxnSpLocks/>
          </p:cNvCxnSpPr>
          <p:nvPr/>
        </p:nvCxnSpPr>
        <p:spPr bwMode="auto">
          <a:xfrm>
            <a:off x="1752600" y="2733530"/>
            <a:ext cx="0" cy="847870"/>
          </a:xfrm>
          <a:prstGeom prst="straightConnector1">
            <a:avLst/>
          </a:prstGeom>
          <a:solidFill>
            <a:srgbClr val="FFFF99"/>
          </a:solidFill>
          <a:ln w="9525" cap="flat" cmpd="sng" algn="ctr">
            <a:solidFill>
              <a:schemeClr val="tx1"/>
            </a:solidFill>
            <a:prstDash val="solid"/>
            <a:round/>
            <a:headEnd type="none" w="med" len="med"/>
            <a:tailEnd type="triangle"/>
          </a:ln>
          <a:effectLst/>
        </p:spPr>
      </p:cxn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526F955-144F-4F3B-91CB-A4C0C35148D1}"/>
              </a:ext>
            </a:extLst>
          </p:cNvPr>
          <p:cNvSpPr>
            <a:spLocks noGrp="1"/>
          </p:cNvSpPr>
          <p:nvPr>
            <p:ph type="sldNum" sz="quarter" idx="12"/>
          </p:nvPr>
        </p:nvSpPr>
        <p:spPr/>
        <p:txBody>
          <a:bodyPr/>
          <a:lstStyle/>
          <a:p>
            <a:fld id="{5A151EE5-3B9D-40F0-B49F-94D42666517E}" type="slidenum">
              <a:rPr lang="en-CA" smtClean="0"/>
              <a:pPr/>
              <a:t>51</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sz="3200"/>
              <a:t>Evidence Pertaining to Service (Both Streams)</a:t>
            </a:r>
            <a:endParaRPr lang="en-GB" sz="3200"/>
          </a:p>
        </p:txBody>
      </p:sp>
      <p:sp>
        <p:nvSpPr>
          <p:cNvPr id="6" name="Rectangle 2"/>
          <p:cNvSpPr txBox="1">
            <a:spLocks noChangeArrowheads="1"/>
          </p:cNvSpPr>
          <p:nvPr/>
        </p:nvSpPr>
        <p:spPr>
          <a:xfrm>
            <a:off x="533400" y="1447200"/>
            <a:ext cx="8001000" cy="2345900"/>
          </a:xfrm>
          <a:prstGeom prst="rect">
            <a:avLst/>
          </a:prstGeom>
        </p:spPr>
        <p:txBody>
          <a:bodyPr vert="horz" lIns="91440" tIns="45720" rIns="91440" bIns="45720" rtlCol="0" anchor="t">
            <a:noAutofit/>
          </a:bodyPr>
          <a:lstStyle>
            <a:lvl1pPr marL="4572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1pPr>
            <a:lvl2pPr marL="9144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2pPr>
            <a:lvl3pPr marL="13716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3pPr>
            <a:lvl4pPr marL="18288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4pPr>
            <a:lvl5pPr marL="22860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Bef>
                <a:spcPts val="0"/>
              </a:spcBef>
              <a:spcAft>
                <a:spcPts val="600"/>
              </a:spcAft>
            </a:pPr>
            <a:r>
              <a:rPr lang="en-CA" sz="2400" b="1" i="0" dirty="0">
                <a:solidFill>
                  <a:srgbClr val="1F497D"/>
                </a:solidFill>
                <a:latin typeface="Calibri"/>
                <a:cs typeface="Arial"/>
              </a:rPr>
              <a:t>Primary source of evidence:</a:t>
            </a:r>
          </a:p>
          <a:p>
            <a:pPr marL="914400" lvl="2" fontAlgn="auto">
              <a:spcBef>
                <a:spcPts val="0"/>
              </a:spcBef>
              <a:spcAft>
                <a:spcPts val="1200"/>
              </a:spcAft>
              <a:buClr>
                <a:srgbClr val="4F81BD">
                  <a:lumMod val="60000"/>
                  <a:lumOff val="40000"/>
                </a:srgbClr>
              </a:buClr>
            </a:pPr>
            <a:r>
              <a:rPr lang="en-CA" sz="2400" i="0" dirty="0">
                <a:solidFill>
                  <a:srgbClr val="1F497D"/>
                </a:solidFill>
                <a:latin typeface="Calibri"/>
                <a:cs typeface="Arial"/>
              </a:rPr>
              <a:t>CV (committees within the unit/Faculty/University, editorial work, positions held in professional organizations, etc.)</a:t>
            </a:r>
          </a:p>
          <a:p>
            <a:pPr marL="914400" lvl="2">
              <a:spcBef>
                <a:spcPts val="0"/>
              </a:spcBef>
              <a:spcAft>
                <a:spcPts val="1200"/>
              </a:spcAft>
              <a:buClr>
                <a:srgbClr val="95B3D7"/>
              </a:buClr>
            </a:pPr>
            <a:r>
              <a:rPr lang="en-CA" sz="2400" i="0" dirty="0">
                <a:solidFill>
                  <a:srgbClr val="1F497D"/>
                </a:solidFill>
                <a:latin typeface="Calibri"/>
                <a:cs typeface="Arial"/>
              </a:rPr>
              <a:t>Letters from the Head/Director and Dean</a:t>
            </a:r>
            <a:endParaRPr lang="en-CA" sz="2400" i="0" dirty="0">
              <a:solidFill>
                <a:srgbClr val="1F497D"/>
              </a:solidFill>
              <a:cs typeface="Arial" panose="020B0604020202020204" pitchFamily="34" charset="0"/>
            </a:endParaRPr>
          </a:p>
          <a:p>
            <a:pPr marL="914400" lvl="2" fontAlgn="auto">
              <a:spcBef>
                <a:spcPts val="0"/>
              </a:spcBef>
              <a:spcAft>
                <a:spcPts val="1200"/>
              </a:spcAft>
              <a:buClr>
                <a:srgbClr val="4F81BD">
                  <a:lumMod val="60000"/>
                  <a:lumOff val="40000"/>
                </a:srgbClr>
              </a:buClr>
            </a:pPr>
            <a:endParaRPr lang="en-CA" sz="2400" i="0">
              <a:solidFill>
                <a:srgbClr val="1F497D"/>
              </a:solidFill>
              <a:cs typeface="Arial" panose="020B0604020202020204" pitchFamily="34" charset="0"/>
            </a:endParaRPr>
          </a:p>
          <a:p>
            <a:pPr marL="179705" lvl="2" indent="0" fontAlgn="auto">
              <a:spcBef>
                <a:spcPts val="0"/>
              </a:spcBef>
              <a:spcAft>
                <a:spcPts val="1200"/>
              </a:spcAft>
              <a:buClr>
                <a:srgbClr val="4F81BD">
                  <a:lumMod val="60000"/>
                  <a:lumOff val="40000"/>
                </a:srgbClr>
              </a:buClr>
              <a:buNone/>
            </a:pPr>
            <a:r>
              <a:rPr lang="en-CA" sz="2400" i="0" dirty="0">
                <a:solidFill>
                  <a:srgbClr val="1F497D"/>
                </a:solidFill>
                <a:latin typeface="Calibri"/>
                <a:cs typeface="Arial"/>
              </a:rPr>
              <a:t>Note that “</a:t>
            </a:r>
            <a:r>
              <a:rPr lang="en-US" sz="2400" i="0" dirty="0">
                <a:solidFill>
                  <a:srgbClr val="1F497D"/>
                </a:solidFill>
                <a:latin typeface="Calibri"/>
                <a:cs typeface="Arial"/>
              </a:rPr>
              <a:t>While service to the University and the community is important, it cannot compensate for deficiencies in teaching, scholarly activity, or educational leadership.” (Collective Agreement, Part 4 Article 4.01a)</a:t>
            </a:r>
            <a:endParaRPr lang="en-CA" sz="2400" i="0" dirty="0">
              <a:solidFill>
                <a:srgbClr val="1F497D"/>
              </a:solidFill>
              <a:latin typeface="Calibri"/>
              <a:cs typeface="Arial"/>
            </a:endParaRPr>
          </a:p>
          <a:p>
            <a:pPr marL="914400" lvl="4" indent="0" fontAlgn="auto">
              <a:spcBef>
                <a:spcPts val="0"/>
              </a:spcBef>
              <a:spcAft>
                <a:spcPts val="1200"/>
              </a:spcAft>
              <a:buClr>
                <a:schemeClr val="accent1">
                  <a:lumMod val="60000"/>
                  <a:lumOff val="40000"/>
                </a:schemeClr>
              </a:buClr>
              <a:buNone/>
            </a:pPr>
            <a:endParaRPr lang="en-CA" sz="2200" i="0">
              <a:solidFill>
                <a:srgbClr val="1F497D"/>
              </a:solidFill>
              <a:cs typeface="Arial" panose="020B0604020202020204" pitchFamily="34" charset="0"/>
            </a:endParaRPr>
          </a:p>
        </p:txBody>
      </p:sp>
    </p:spTree>
    <p:extLst>
      <p:ext uri="{BB962C8B-B14F-4D97-AF65-F5344CB8AC3E}">
        <p14:creationId xmlns:p14="http://schemas.microsoft.com/office/powerpoint/2010/main" val="15775478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E8C7220-396D-4F92-B9DD-B6CBE7B918B7}"/>
              </a:ext>
            </a:extLst>
          </p:cNvPr>
          <p:cNvSpPr>
            <a:spLocks noGrp="1"/>
          </p:cNvSpPr>
          <p:nvPr>
            <p:ph type="sldNum" sz="quarter" idx="12"/>
          </p:nvPr>
        </p:nvSpPr>
        <p:spPr/>
        <p:txBody>
          <a:bodyPr/>
          <a:lstStyle/>
          <a:p>
            <a:fld id="{5A151EE5-3B9D-40F0-B49F-94D42666517E}" type="slidenum">
              <a:rPr lang="en-CA" smtClean="0"/>
              <a:pPr/>
              <a:t>52</a:t>
            </a:fld>
            <a:endParaRPr lang="en-CA"/>
          </a:p>
        </p:txBody>
      </p:sp>
      <p:sp>
        <p:nvSpPr>
          <p:cNvPr id="29699" name="Rectangle 2"/>
          <p:cNvSpPr>
            <a:spLocks noGrp="1" noChangeArrowheads="1"/>
          </p:cNvSpPr>
          <p:nvPr>
            <p:ph idx="4294967295"/>
          </p:nvPr>
        </p:nvSpPr>
        <p:spPr>
          <a:xfrm>
            <a:off x="228600" y="1447200"/>
            <a:ext cx="8915400" cy="4419600"/>
          </a:xfrm>
        </p:spPr>
        <p:txBody>
          <a:bodyPr vert="horz" lIns="91440" tIns="45720" rIns="91440" bIns="45720" rtlCol="0" anchor="t">
            <a:noAutofit/>
          </a:bodyPr>
          <a:lstStyle/>
          <a:p>
            <a:pPr marL="365760" lvl="0" indent="-365760">
              <a:spcBef>
                <a:spcPts val="0"/>
              </a:spcBef>
              <a:spcAft>
                <a:spcPts val="1200"/>
              </a:spcAft>
            </a:pPr>
            <a:r>
              <a:rPr lang="en-CA" sz="2400" dirty="0">
                <a:solidFill>
                  <a:srgbClr val="1F497D"/>
                </a:solidFill>
                <a:cs typeface="Arial" panose="020B0604020202020204" pitchFamily="34" charset="0"/>
              </a:rPr>
              <a:t>Use (but do not abuse) opportunities to provide potentially useful details that might not otherwise be evident, such as:</a:t>
            </a:r>
          </a:p>
          <a:p>
            <a:pPr marL="822960" lvl="1" indent="-365760">
              <a:spcBef>
                <a:spcPts val="0"/>
              </a:spcBef>
            </a:pPr>
            <a:r>
              <a:rPr lang="en-CA" sz="2400" dirty="0">
                <a:solidFill>
                  <a:srgbClr val="1F497D"/>
                </a:solidFill>
                <a:cs typeface="Arial" panose="020B0604020202020204" pitchFamily="34" charset="0"/>
              </a:rPr>
              <a:t>Student co-authors on publications</a:t>
            </a:r>
          </a:p>
          <a:p>
            <a:pPr marL="822960" lvl="1" indent="-365760">
              <a:spcBef>
                <a:spcPts val="0"/>
              </a:spcBef>
              <a:spcAft>
                <a:spcPts val="1200"/>
              </a:spcAft>
            </a:pPr>
            <a:r>
              <a:rPr lang="en-CA" sz="2400" dirty="0">
                <a:solidFill>
                  <a:srgbClr val="1F497D"/>
                </a:solidFill>
                <a:cs typeface="Arial" panose="020B0604020202020204" pitchFamily="34" charset="0"/>
              </a:rPr>
              <a:t>Awards, honors, and other indicators of distinction</a:t>
            </a:r>
          </a:p>
          <a:p>
            <a:pPr marL="365760" lvl="0" indent="-365760">
              <a:spcBef>
                <a:spcPts val="0"/>
              </a:spcBef>
              <a:spcAft>
                <a:spcPts val="1200"/>
              </a:spcAft>
            </a:pPr>
            <a:r>
              <a:rPr lang="en-CA" sz="2400" dirty="0">
                <a:solidFill>
                  <a:srgbClr val="1F497D"/>
                </a:solidFill>
                <a:cs typeface="Arial" panose="020B0604020202020204" pitchFamily="34" charset="0"/>
              </a:rPr>
              <a:t>Use (but do not abuse) opportunities to provide narrative context</a:t>
            </a:r>
          </a:p>
          <a:p>
            <a:pPr marL="365760" lvl="0" indent="-365760">
              <a:spcBef>
                <a:spcPts val="0"/>
              </a:spcBef>
              <a:spcAft>
                <a:spcPts val="1200"/>
              </a:spcAft>
            </a:pPr>
            <a:r>
              <a:rPr lang="en-CA" sz="2400" dirty="0">
                <a:solidFill>
                  <a:srgbClr val="1F497D"/>
                </a:solidFill>
                <a:cs typeface="Arial" panose="020B0604020202020204" pitchFamily="34" charset="0"/>
              </a:rPr>
              <a:t>Use (but do not abuse) opportunities to identify works in progress</a:t>
            </a:r>
          </a:p>
          <a:p>
            <a:pPr marL="365760" indent="-365760">
              <a:spcBef>
                <a:spcPts val="0"/>
              </a:spcBef>
              <a:spcAft>
                <a:spcPts val="1200"/>
              </a:spcAft>
            </a:pPr>
            <a:r>
              <a:rPr lang="en-CA" sz="2400" dirty="0">
                <a:solidFill>
                  <a:srgbClr val="1F497D"/>
                </a:solidFill>
                <a:latin typeface="Calibri"/>
                <a:cs typeface="Arial"/>
              </a:rPr>
              <a:t>CV addenda may be submitted at any time during the process </a:t>
            </a:r>
            <a:endParaRPr lang="en-CA" sz="2400" dirty="0">
              <a:solidFill>
                <a:srgbClr val="1F497D"/>
              </a:solidFill>
              <a:cs typeface="Arial" panose="020B0604020202020204" pitchFamily="34" charset="0"/>
            </a:endParaRPr>
          </a:p>
          <a:p>
            <a:pPr marL="365760" lvl="0" indent="-365760">
              <a:spcBef>
                <a:spcPts val="0"/>
              </a:spcBef>
              <a:spcAft>
                <a:spcPts val="1200"/>
              </a:spcAft>
            </a:pPr>
            <a:r>
              <a:rPr lang="en-CA" sz="2400" dirty="0">
                <a:solidFill>
                  <a:srgbClr val="1F497D"/>
                </a:solidFill>
                <a:cs typeface="Arial" panose="020B0604020202020204" pitchFamily="34" charset="0"/>
              </a:rPr>
              <a:t>Bottom line: Content should be inclusive – and judicious</a:t>
            </a:r>
          </a:p>
          <a:p>
            <a:pPr marL="365760" lvl="0" indent="-365760">
              <a:spcBef>
                <a:spcPts val="0"/>
              </a:spcBef>
              <a:spcAft>
                <a:spcPts val="600"/>
              </a:spcAft>
            </a:pPr>
            <a:endParaRPr lang="en-CA" sz="2400" dirty="0">
              <a:solidFill>
                <a:srgbClr val="1F497D"/>
              </a:solidFill>
              <a:cs typeface="Arial" panose="020B0604020202020204" pitchFamily="34" charset="0"/>
            </a:endParaRPr>
          </a:p>
          <a:p>
            <a:pPr marL="365760" indent="-365760">
              <a:spcBef>
                <a:spcPts val="0"/>
              </a:spcBef>
              <a:spcAft>
                <a:spcPts val="600"/>
              </a:spcAft>
            </a:pPr>
            <a:endParaRPr lang="en-CA" sz="2400" dirty="0">
              <a:solidFill>
                <a:srgbClr val="1F497D"/>
              </a:solidFill>
              <a:cs typeface="Arial" panose="020B0604020202020204" pitchFamily="34" charset="0"/>
            </a:endParaRPr>
          </a:p>
        </p:txBody>
      </p:sp>
      <p:sp>
        <p:nvSpPr>
          <p:cNvPr id="6" name="Rectangle 3"/>
          <p:cNvSpPr txBox="1">
            <a:spLocks noChangeArrowheads="1"/>
          </p:cNvSpPr>
          <p:nvPr/>
        </p:nvSpPr>
        <p:spPr>
          <a:xfrm>
            <a:off x="0" y="457200"/>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lnSpc>
                <a:spcPct val="90000"/>
              </a:lnSpc>
              <a:spcAft>
                <a:spcPts val="0"/>
              </a:spcAft>
            </a:pPr>
            <a:r>
              <a:rPr lang="en-US" i="0"/>
              <a:t>CV Preparation</a:t>
            </a:r>
            <a:endParaRPr lang="en-GB" i="0"/>
          </a:p>
        </p:txBody>
      </p:sp>
    </p:spTree>
    <p:extLst>
      <p:ext uri="{BB962C8B-B14F-4D97-AF65-F5344CB8AC3E}">
        <p14:creationId xmlns:p14="http://schemas.microsoft.com/office/powerpoint/2010/main" val="9591237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076E26D-D546-44A6-9ACA-2DA486624D66}"/>
              </a:ext>
            </a:extLst>
          </p:cNvPr>
          <p:cNvSpPr>
            <a:spLocks noGrp="1"/>
          </p:cNvSpPr>
          <p:nvPr>
            <p:ph type="sldNum" sz="quarter" idx="12"/>
          </p:nvPr>
        </p:nvSpPr>
        <p:spPr/>
        <p:txBody>
          <a:bodyPr/>
          <a:lstStyle/>
          <a:p>
            <a:fld id="{5A151EE5-3B9D-40F0-B49F-94D42666517E}" type="slidenum">
              <a:rPr lang="en-CA" smtClean="0"/>
              <a:pPr/>
              <a:t>53</a:t>
            </a:fld>
            <a:endParaRPr lang="en-CA"/>
          </a:p>
        </p:txBody>
      </p:sp>
      <p:sp>
        <p:nvSpPr>
          <p:cNvPr id="29698" name="Rectangle 3"/>
          <p:cNvSpPr>
            <a:spLocks noGrp="1" noChangeArrowheads="1"/>
          </p:cNvSpPr>
          <p:nvPr>
            <p:ph type="title" idx="4294967295"/>
          </p:nvPr>
        </p:nvSpPr>
        <p:spPr>
          <a:xfrm>
            <a:off x="0" y="457200"/>
            <a:ext cx="9144000" cy="685800"/>
          </a:xfrm>
        </p:spPr>
        <p:txBody>
          <a:bodyPr anchor="t">
            <a:noAutofit/>
          </a:bodyPr>
          <a:lstStyle/>
          <a:p>
            <a:pPr>
              <a:lnSpc>
                <a:spcPct val="90000"/>
              </a:lnSpc>
            </a:pPr>
            <a:r>
              <a:rPr lang="en-US" dirty="0">
                <a:latin typeface="Calibri"/>
                <a:cs typeface="Calibri"/>
              </a:rPr>
              <a:t>Dossier Preparation (EL Stream)</a:t>
            </a:r>
            <a:endParaRPr lang="en-GB" dirty="0">
              <a:latin typeface="Calibri"/>
              <a:cs typeface="Calibri"/>
            </a:endParaRPr>
          </a:p>
        </p:txBody>
      </p:sp>
      <p:sp>
        <p:nvSpPr>
          <p:cNvPr id="29699" name="Rectangle 2"/>
          <p:cNvSpPr>
            <a:spLocks noGrp="1" noChangeArrowheads="1"/>
          </p:cNvSpPr>
          <p:nvPr>
            <p:ph idx="4294967295"/>
          </p:nvPr>
        </p:nvSpPr>
        <p:spPr>
          <a:xfrm>
            <a:off x="457200" y="1680880"/>
            <a:ext cx="8077200" cy="3886200"/>
          </a:xfrm>
        </p:spPr>
        <p:txBody>
          <a:bodyPr>
            <a:noAutofit/>
          </a:bodyPr>
          <a:lstStyle/>
          <a:p>
            <a:pPr marL="365760" lvl="0" indent="-365760">
              <a:spcBef>
                <a:spcPts val="0"/>
              </a:spcBef>
              <a:spcAft>
                <a:spcPts val="1200"/>
              </a:spcAft>
            </a:pPr>
            <a:r>
              <a:rPr lang="en-CA" sz="2400" dirty="0">
                <a:solidFill>
                  <a:srgbClr val="1F497D"/>
                </a:solidFill>
                <a:cs typeface="Arial" panose="020B0604020202020204" pitchFamily="34" charset="0"/>
              </a:rPr>
              <a:t>Should complement the CV and focus on the criteria for the specific promotion being sought, and include material accordingly.</a:t>
            </a:r>
          </a:p>
          <a:p>
            <a:pPr marL="365760" lvl="0" indent="-365760">
              <a:spcBef>
                <a:spcPts val="0"/>
              </a:spcBef>
              <a:spcAft>
                <a:spcPts val="1200"/>
              </a:spcAft>
            </a:pPr>
            <a:r>
              <a:rPr lang="en-CA" sz="2400" dirty="0">
                <a:solidFill>
                  <a:srgbClr val="1F497D"/>
                </a:solidFill>
                <a:cs typeface="Arial" panose="020B0604020202020204" pitchFamily="34" charset="0"/>
              </a:rPr>
              <a:t>Should follow relevant guidance provided in the SAC Guide  (see Appendix 1).</a:t>
            </a:r>
          </a:p>
          <a:p>
            <a:pPr marL="365760" lvl="0" indent="-365760">
              <a:spcBef>
                <a:spcPts val="0"/>
              </a:spcBef>
              <a:spcAft>
                <a:spcPts val="1200"/>
              </a:spcAft>
            </a:pPr>
            <a:r>
              <a:rPr lang="en-CA" sz="2400" dirty="0">
                <a:solidFill>
                  <a:srgbClr val="1F497D"/>
                </a:solidFill>
                <a:cs typeface="Arial" panose="020B0604020202020204" pitchFamily="34" charset="0"/>
              </a:rPr>
              <a:t>Should highlight evidence attesting to broader impact.</a:t>
            </a:r>
          </a:p>
          <a:p>
            <a:pPr marL="365760" lvl="0" indent="-365760">
              <a:spcBef>
                <a:spcPts val="0"/>
              </a:spcBef>
              <a:spcAft>
                <a:spcPts val="1200"/>
              </a:spcAft>
            </a:pPr>
            <a:r>
              <a:rPr lang="en-CA" sz="2400" dirty="0">
                <a:solidFill>
                  <a:srgbClr val="1F497D"/>
                </a:solidFill>
                <a:cs typeface="Arial" panose="020B0604020202020204" pitchFamily="34" charset="0"/>
              </a:rPr>
              <a:t>The dossier is not normally included in the case file that reaches SAC and the President, but portions can be </a:t>
            </a:r>
            <a:r>
              <a:rPr lang="en-US" sz="2400" dirty="0">
                <a:solidFill>
                  <a:srgbClr val="1F497D"/>
                </a:solidFill>
                <a:cs typeface="Arial" panose="020B0604020202020204" pitchFamily="34" charset="0"/>
              </a:rPr>
              <a:t>where more evidence is required to demonstrate the </a:t>
            </a:r>
            <a:r>
              <a:rPr lang="en-CA" sz="2400" dirty="0">
                <a:solidFill>
                  <a:srgbClr val="1F497D"/>
                </a:solidFill>
                <a:cs typeface="Arial" panose="020B0604020202020204" pitchFamily="34" charset="0"/>
              </a:rPr>
              <a:t>criteria have been met (see SAC Guide Appendix 2).</a:t>
            </a:r>
          </a:p>
        </p:txBody>
      </p:sp>
    </p:spTree>
    <p:extLst>
      <p:ext uri="{BB962C8B-B14F-4D97-AF65-F5344CB8AC3E}">
        <p14:creationId xmlns:p14="http://schemas.microsoft.com/office/powerpoint/2010/main" val="6369212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076E26D-D546-44A6-9ACA-2DA486624D66}"/>
              </a:ext>
            </a:extLst>
          </p:cNvPr>
          <p:cNvSpPr>
            <a:spLocks noGrp="1"/>
          </p:cNvSpPr>
          <p:nvPr>
            <p:ph type="sldNum" sz="quarter" idx="12"/>
          </p:nvPr>
        </p:nvSpPr>
        <p:spPr/>
        <p:txBody>
          <a:bodyPr/>
          <a:lstStyle/>
          <a:p>
            <a:fld id="{5A151EE5-3B9D-40F0-B49F-94D42666517E}" type="slidenum">
              <a:rPr lang="en-CA" smtClean="0"/>
              <a:pPr/>
              <a:t>54</a:t>
            </a:fld>
            <a:endParaRPr lang="en-CA"/>
          </a:p>
        </p:txBody>
      </p:sp>
      <p:sp>
        <p:nvSpPr>
          <p:cNvPr id="29698" name="Rectangle 3"/>
          <p:cNvSpPr>
            <a:spLocks noGrp="1" noChangeArrowheads="1"/>
          </p:cNvSpPr>
          <p:nvPr>
            <p:ph type="title" idx="4294967295"/>
          </p:nvPr>
        </p:nvSpPr>
        <p:spPr>
          <a:xfrm>
            <a:off x="0" y="457200"/>
            <a:ext cx="9144000" cy="685800"/>
          </a:xfrm>
        </p:spPr>
        <p:txBody>
          <a:bodyPr anchor="t">
            <a:noAutofit/>
          </a:bodyPr>
          <a:lstStyle/>
          <a:p>
            <a:pPr>
              <a:lnSpc>
                <a:spcPct val="90000"/>
              </a:lnSpc>
            </a:pPr>
            <a:r>
              <a:rPr lang="en-US"/>
              <a:t>Teaching Report (Both Streams)</a:t>
            </a:r>
            <a:endParaRPr lang="en-GB"/>
          </a:p>
        </p:txBody>
      </p:sp>
      <p:sp>
        <p:nvSpPr>
          <p:cNvPr id="29699" name="Rectangle 2"/>
          <p:cNvSpPr>
            <a:spLocks noGrp="1" noChangeArrowheads="1"/>
          </p:cNvSpPr>
          <p:nvPr>
            <p:ph idx="4294967295"/>
          </p:nvPr>
        </p:nvSpPr>
        <p:spPr>
          <a:xfrm>
            <a:off x="457200" y="1447200"/>
            <a:ext cx="8077200" cy="3886200"/>
          </a:xfrm>
        </p:spPr>
        <p:txBody>
          <a:bodyPr>
            <a:noAutofit/>
          </a:bodyPr>
          <a:lstStyle/>
          <a:p>
            <a:pPr marL="365760" lvl="0" indent="-365760">
              <a:spcBef>
                <a:spcPts val="0"/>
              </a:spcBef>
              <a:spcAft>
                <a:spcPts val="1200"/>
              </a:spcAft>
            </a:pPr>
            <a:r>
              <a:rPr lang="en-US" sz="2400">
                <a:solidFill>
                  <a:srgbClr val="1F497D"/>
                </a:solidFill>
                <a:cs typeface="Arial" panose="020B0604020202020204" pitchFamily="34" charset="0"/>
              </a:rPr>
              <a:t>Normally completed by the Chair of the Summative Peer Review of Teaching Committee or the Head</a:t>
            </a:r>
            <a:r>
              <a:rPr lang="en-CA" sz="2400">
                <a:solidFill>
                  <a:srgbClr val="1F497D"/>
                </a:solidFill>
                <a:cs typeface="Arial" panose="020B0604020202020204" pitchFamily="34" charset="0"/>
              </a:rPr>
              <a:t>.</a:t>
            </a:r>
          </a:p>
          <a:p>
            <a:pPr marL="365760" lvl="0" indent="-365760">
              <a:spcBef>
                <a:spcPts val="0"/>
              </a:spcBef>
              <a:spcAft>
                <a:spcPts val="1200"/>
              </a:spcAft>
            </a:pPr>
            <a:r>
              <a:rPr lang="en-US" sz="2400">
                <a:solidFill>
                  <a:srgbClr val="1F497D"/>
                </a:solidFill>
                <a:cs typeface="Arial" panose="020B0604020202020204" pitchFamily="34" charset="0"/>
              </a:rPr>
              <a:t>4 to 5 pages, with added tables/charts and separate peer review letters as needed</a:t>
            </a:r>
            <a:r>
              <a:rPr lang="en-CA" sz="2400">
                <a:solidFill>
                  <a:srgbClr val="1F497D"/>
                </a:solidFill>
                <a:cs typeface="Arial" panose="020B0604020202020204" pitchFamily="34" charset="0"/>
              </a:rPr>
              <a:t>.</a:t>
            </a:r>
          </a:p>
          <a:p>
            <a:pPr marL="365760" lvl="0" indent="-365760">
              <a:spcBef>
                <a:spcPts val="0"/>
              </a:spcBef>
              <a:spcAft>
                <a:spcPts val="1200"/>
              </a:spcAft>
            </a:pPr>
            <a:r>
              <a:rPr lang="en-CA" sz="2400">
                <a:solidFill>
                  <a:srgbClr val="1F497D"/>
                </a:solidFill>
                <a:cs typeface="Arial" panose="020B0604020202020204" pitchFamily="34" charset="0"/>
              </a:rPr>
              <a:t>Include outline of teaching responsibilities, summary of results of student evaluations (including supervisees), peer evaluations, and description of contributions to educational leadership as appropriate.</a:t>
            </a:r>
          </a:p>
          <a:p>
            <a:pPr marL="365760" lvl="0" indent="-365760">
              <a:spcBef>
                <a:spcPts val="0"/>
              </a:spcBef>
              <a:spcAft>
                <a:spcPts val="1200"/>
              </a:spcAft>
            </a:pPr>
            <a:r>
              <a:rPr lang="en-CA" sz="2400">
                <a:solidFill>
                  <a:srgbClr val="1F497D"/>
                </a:solidFill>
                <a:cs typeface="Arial" panose="020B0604020202020204" pitchFamily="34" charset="0"/>
              </a:rPr>
              <a:t>See template in Appendix 2 of the SAC Guide.</a:t>
            </a:r>
          </a:p>
        </p:txBody>
      </p:sp>
    </p:spTree>
    <p:extLst>
      <p:ext uri="{BB962C8B-B14F-4D97-AF65-F5344CB8AC3E}">
        <p14:creationId xmlns:p14="http://schemas.microsoft.com/office/powerpoint/2010/main" val="11004530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2D29E23-EC8D-4B5C-A253-512FFB16BE0B}"/>
              </a:ext>
            </a:extLst>
          </p:cNvPr>
          <p:cNvSpPr>
            <a:spLocks noGrp="1"/>
          </p:cNvSpPr>
          <p:nvPr>
            <p:ph type="sldNum" sz="quarter" idx="12"/>
          </p:nvPr>
        </p:nvSpPr>
        <p:spPr/>
        <p:txBody>
          <a:bodyPr/>
          <a:lstStyle/>
          <a:p>
            <a:fld id="{5A151EE5-3B9D-40F0-B49F-94D42666517E}" type="slidenum">
              <a:rPr lang="en-CA" smtClean="0"/>
              <a:pPr/>
              <a:t>55</a:t>
            </a:fld>
            <a:endParaRPr lang="en-CA"/>
          </a:p>
        </p:txBody>
      </p:sp>
      <p:sp>
        <p:nvSpPr>
          <p:cNvPr id="29698" name="Rectangle 3"/>
          <p:cNvSpPr>
            <a:spLocks noGrp="1" noChangeArrowheads="1"/>
          </p:cNvSpPr>
          <p:nvPr>
            <p:ph type="title" idx="4294967295"/>
          </p:nvPr>
        </p:nvSpPr>
        <p:spPr>
          <a:xfrm>
            <a:off x="0" y="457200"/>
            <a:ext cx="9144000" cy="762000"/>
          </a:xfrm>
        </p:spPr>
        <p:txBody>
          <a:bodyPr anchor="ctr">
            <a:noAutofit/>
          </a:bodyPr>
          <a:lstStyle/>
          <a:p>
            <a:pPr>
              <a:lnSpc>
                <a:spcPct val="90000"/>
              </a:lnSpc>
            </a:pPr>
            <a:r>
              <a:rPr lang="en-US"/>
              <a:t>Select Referees Who:</a:t>
            </a:r>
            <a:endParaRPr lang="en-GB"/>
          </a:p>
        </p:txBody>
      </p:sp>
      <p:sp>
        <p:nvSpPr>
          <p:cNvPr id="6" name="Rectangle 2"/>
          <p:cNvSpPr txBox="1">
            <a:spLocks noChangeArrowheads="1"/>
          </p:cNvSpPr>
          <p:nvPr/>
        </p:nvSpPr>
        <p:spPr>
          <a:xfrm>
            <a:off x="228600" y="1447200"/>
            <a:ext cx="8686800" cy="4800600"/>
          </a:xfrm>
          <a:prstGeom prst="rect">
            <a:avLst/>
          </a:prstGeom>
        </p:spPr>
        <p:txBody>
          <a:bodyPr vert="horz" lIns="91440" tIns="45720" rIns="91440" bIns="45720" rtlCol="0">
            <a:noAutofit/>
          </a:bodyPr>
          <a:lstStyle>
            <a:lvl1pPr marL="4572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1pPr>
            <a:lvl2pPr marL="9144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2pPr>
            <a:lvl3pPr marL="13716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3pPr>
            <a:lvl4pPr marL="18288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4pPr>
            <a:lvl5pPr marL="2286000" indent="-457200" algn="l" defTabSz="914400" rtl="0" eaLnBrk="1" latinLnBrk="0" hangingPunct="1">
              <a:spcBef>
                <a:spcPts val="600"/>
              </a:spcBef>
              <a:buClr>
                <a:schemeClr val="tx2"/>
              </a:buClr>
              <a:buSzPct val="110000"/>
              <a:buFont typeface="Wingdings" panose="05000000000000000000" pitchFamily="2" charset="2"/>
              <a:buChar char="§"/>
              <a:defRPr sz="2800" kern="1200" baseline="0">
                <a:solidFill>
                  <a:schemeClr val="tx2"/>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Bef>
                <a:spcPts val="0"/>
              </a:spcBef>
              <a:spcAft>
                <a:spcPts val="600"/>
              </a:spcAft>
            </a:pPr>
            <a:r>
              <a:rPr lang="en-CA" sz="2400" i="0">
                <a:cs typeface="Arial" panose="020B0604020202020204" pitchFamily="34" charset="0"/>
              </a:rPr>
              <a:t>Are likely to be familiar with disciplinary norms </a:t>
            </a:r>
          </a:p>
          <a:p>
            <a:pPr fontAlgn="auto">
              <a:spcBef>
                <a:spcPts val="0"/>
              </a:spcBef>
              <a:spcAft>
                <a:spcPts val="600"/>
              </a:spcAft>
            </a:pPr>
            <a:r>
              <a:rPr lang="en-CA" sz="2400" i="0">
                <a:cs typeface="Arial" panose="020B0604020202020204" pitchFamily="34" charset="0"/>
              </a:rPr>
              <a:t>Are likely to understand the nature of the candidate’s work and the UBC criteria for promotion and tenure</a:t>
            </a:r>
          </a:p>
          <a:p>
            <a:pPr fontAlgn="auto">
              <a:spcBef>
                <a:spcPts val="0"/>
              </a:spcBef>
              <a:spcAft>
                <a:spcPts val="600"/>
              </a:spcAft>
            </a:pPr>
            <a:r>
              <a:rPr lang="en-CA" sz="2400" i="0">
                <a:cs typeface="Arial" panose="020B0604020202020204" pitchFamily="34" charset="0"/>
              </a:rPr>
              <a:t>Have unassailable credibility:</a:t>
            </a:r>
          </a:p>
          <a:p>
            <a:pPr marL="914400" lvl="2" fontAlgn="auto">
              <a:spcBef>
                <a:spcPts val="0"/>
              </a:spcBef>
              <a:spcAft>
                <a:spcPts val="0"/>
              </a:spcAft>
              <a:buClr>
                <a:schemeClr val="accent1">
                  <a:lumMod val="60000"/>
                  <a:lumOff val="40000"/>
                </a:schemeClr>
              </a:buClr>
            </a:pPr>
            <a:r>
              <a:rPr lang="en-CA" sz="2400" i="0">
                <a:cs typeface="Arial" panose="020B0604020202020204" pitchFamily="34" charset="0"/>
              </a:rPr>
              <a:t>Transparently arms-length</a:t>
            </a:r>
          </a:p>
          <a:p>
            <a:pPr marL="914400" lvl="2" fontAlgn="auto">
              <a:spcBef>
                <a:spcPts val="0"/>
              </a:spcBef>
              <a:spcAft>
                <a:spcPts val="600"/>
              </a:spcAft>
              <a:buClr>
                <a:schemeClr val="accent1">
                  <a:lumMod val="60000"/>
                  <a:lumOff val="40000"/>
                </a:schemeClr>
              </a:buClr>
            </a:pPr>
            <a:r>
              <a:rPr lang="en-CA" sz="2400" i="0">
                <a:cs typeface="Arial" panose="020B0604020202020204" pitchFamily="34" charset="0"/>
              </a:rPr>
              <a:t>Well-qualified; with relevant expertise; intellectual leaders</a:t>
            </a:r>
          </a:p>
          <a:p>
            <a:pPr fontAlgn="auto">
              <a:spcBef>
                <a:spcPts val="0"/>
              </a:spcBef>
              <a:spcAft>
                <a:spcPts val="600"/>
              </a:spcAft>
            </a:pPr>
            <a:r>
              <a:rPr lang="en-CA" sz="2400" i="0">
                <a:cs typeface="Arial" panose="020B0604020202020204" pitchFamily="34" charset="0"/>
              </a:rPr>
              <a:t>Ideally, are at institutions of similar stature to UBC</a:t>
            </a:r>
          </a:p>
          <a:p>
            <a:pPr marL="0" indent="0" fontAlgn="auto">
              <a:spcBef>
                <a:spcPts val="0"/>
              </a:spcBef>
              <a:spcAft>
                <a:spcPts val="600"/>
              </a:spcAft>
              <a:buNone/>
            </a:pPr>
            <a:endParaRPr lang="en-CA" sz="1100" i="0">
              <a:cs typeface="Arial" panose="020B0604020202020204" pitchFamily="34" charset="0"/>
            </a:endParaRPr>
          </a:p>
          <a:p>
            <a:pPr marL="0" indent="0" fontAlgn="auto">
              <a:spcBef>
                <a:spcPts val="0"/>
              </a:spcBef>
              <a:spcAft>
                <a:spcPts val="600"/>
              </a:spcAft>
              <a:buNone/>
            </a:pPr>
            <a:r>
              <a:rPr lang="en-CA" sz="2400" i="0">
                <a:cs typeface="Arial" panose="020B0604020202020204" pitchFamily="34" charset="0"/>
              </a:rPr>
              <a:t>Note: At least half must be from the candidate’s list</a:t>
            </a:r>
          </a:p>
          <a:p>
            <a:pPr marL="0" indent="0" fontAlgn="auto">
              <a:spcBef>
                <a:spcPts val="0"/>
              </a:spcBef>
              <a:spcAft>
                <a:spcPts val="600"/>
              </a:spcAft>
              <a:buNone/>
            </a:pPr>
            <a:r>
              <a:rPr lang="en-CA" sz="2400" i="0">
                <a:cs typeface="Arial" panose="020B0604020202020204" pitchFamily="34" charset="0"/>
              </a:rPr>
              <a:t>See Letters of Reference chart: </a:t>
            </a:r>
            <a:r>
              <a:rPr lang="en-CA" sz="1800" i="0">
                <a:cs typeface="Arial" panose="020B0604020202020204" pitchFamily="34" charset="0"/>
                <a:hlinkClick r:id="rId3"/>
              </a:rPr>
              <a:t>https://hr.ubc.ca/sites/default/files/documents/Letters_of_Reference_Chart_2020.pdf</a:t>
            </a:r>
            <a:r>
              <a:rPr lang="en-CA" sz="1800" i="0">
                <a:cs typeface="Arial" panose="020B0604020202020204" pitchFamily="34" charset="0"/>
              </a:rPr>
              <a:t> </a:t>
            </a:r>
            <a:endParaRPr lang="en-CA" sz="2400" i="0">
              <a:cs typeface="Arial" panose="020B0604020202020204" pitchFamily="34" charset="0"/>
            </a:endParaRPr>
          </a:p>
        </p:txBody>
      </p:sp>
    </p:spTree>
    <p:extLst>
      <p:ext uri="{BB962C8B-B14F-4D97-AF65-F5344CB8AC3E}">
        <p14:creationId xmlns:p14="http://schemas.microsoft.com/office/powerpoint/2010/main" val="30401470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BF47F0B-5B93-40DD-BED6-FB09350013A2}"/>
              </a:ext>
            </a:extLst>
          </p:cNvPr>
          <p:cNvSpPr>
            <a:spLocks noGrp="1"/>
          </p:cNvSpPr>
          <p:nvPr>
            <p:ph type="sldNum" sz="quarter" idx="12"/>
          </p:nvPr>
        </p:nvSpPr>
        <p:spPr/>
        <p:txBody>
          <a:bodyPr/>
          <a:lstStyle/>
          <a:p>
            <a:fld id="{5A151EE5-3B9D-40F0-B49F-94D42666517E}" type="slidenum">
              <a:rPr lang="en-CA" dirty="0" smtClean="0"/>
              <a:pPr/>
              <a:t>56</a:t>
            </a:fld>
            <a:endParaRPr lang="en-CA" dirty="0"/>
          </a:p>
        </p:txBody>
      </p:sp>
      <p:sp>
        <p:nvSpPr>
          <p:cNvPr id="29698" name="Rectangle 3"/>
          <p:cNvSpPr>
            <a:spLocks noGrp="1" noChangeArrowheads="1"/>
          </p:cNvSpPr>
          <p:nvPr>
            <p:ph type="title" idx="4294967295"/>
          </p:nvPr>
        </p:nvSpPr>
        <p:spPr>
          <a:xfrm>
            <a:off x="0" y="2529840"/>
            <a:ext cx="9144000" cy="762000"/>
          </a:xfrm>
        </p:spPr>
        <p:txBody>
          <a:bodyPr anchor="ctr">
            <a:noAutofit/>
          </a:bodyPr>
          <a:lstStyle/>
          <a:p>
            <a:pPr>
              <a:lnSpc>
                <a:spcPct val="90000"/>
              </a:lnSpc>
            </a:pPr>
            <a:r>
              <a:rPr lang="en-GB" sz="4400" b="1" dirty="0"/>
              <a:t>Questions?</a:t>
            </a:r>
            <a:endParaRPr lang="en-GB" sz="3800" b="1" dirty="0"/>
          </a:p>
        </p:txBody>
      </p:sp>
    </p:spTree>
    <p:extLst>
      <p:ext uri="{BB962C8B-B14F-4D97-AF65-F5344CB8AC3E}">
        <p14:creationId xmlns:p14="http://schemas.microsoft.com/office/powerpoint/2010/main" val="20248200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80E3C4B2-B3E1-5904-DEFC-019FFAAB1753}"/>
            </a:ext>
          </a:extLst>
        </p:cNvPr>
        <p:cNvGrpSpPr/>
        <p:nvPr/>
      </p:nvGrpSpPr>
      <p:grpSpPr>
        <a:xfrm>
          <a:off x="0" y="0"/>
          <a:ext cx="0" cy="0"/>
          <a:chOff x="0" y="0"/>
          <a:chExt cx="0" cy="0"/>
        </a:xfrm>
      </p:grpSpPr>
      <p:sp>
        <p:nvSpPr>
          <p:cNvPr id="5122" name="Rectangle 2">
            <a:extLst>
              <a:ext uri="{FF2B5EF4-FFF2-40B4-BE49-F238E27FC236}">
                <a16:creationId xmlns:a16="http://schemas.microsoft.com/office/drawing/2014/main" id="{F4088DFE-1B55-9336-A0A7-89EA42632BBE}"/>
              </a:ext>
            </a:extLst>
          </p:cNvPr>
          <p:cNvSpPr>
            <a:spLocks noGrp="1" noChangeArrowheads="1"/>
          </p:cNvSpPr>
          <p:nvPr>
            <p:ph type="ctrTitle"/>
          </p:nvPr>
        </p:nvSpPr>
        <p:spPr>
          <a:xfrm>
            <a:off x="1066800" y="1752600"/>
            <a:ext cx="6934200" cy="1905000"/>
          </a:xfrm>
        </p:spPr>
        <p:txBody>
          <a:bodyPr>
            <a:normAutofit/>
          </a:bodyPr>
          <a:lstStyle/>
          <a:p>
            <a:pPr eaLnBrk="1" hangingPunct="1"/>
            <a:r>
              <a:rPr lang="en-US" dirty="0"/>
              <a:t>Indigenous Scholarly Activity</a:t>
            </a:r>
            <a:endParaRPr lang="en-US" sz="5600" dirty="0"/>
          </a:p>
        </p:txBody>
      </p:sp>
      <p:sp>
        <p:nvSpPr>
          <p:cNvPr id="3" name="Subtitle 2">
            <a:extLst>
              <a:ext uri="{FF2B5EF4-FFF2-40B4-BE49-F238E27FC236}">
                <a16:creationId xmlns:a16="http://schemas.microsoft.com/office/drawing/2014/main" id="{9BADDF6B-1083-F583-2149-E1DA9E4EFB5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85737781"/>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889E30B-6671-0590-E719-8F3C61EBB879}"/>
              </a:ext>
            </a:extLst>
          </p:cNvPr>
          <p:cNvSpPr>
            <a:spLocks noGrp="1"/>
          </p:cNvSpPr>
          <p:nvPr>
            <p:ph type="sldNum" sz="quarter" idx="12"/>
          </p:nvPr>
        </p:nvSpPr>
        <p:spPr/>
        <p:txBody>
          <a:bodyPr/>
          <a:lstStyle/>
          <a:p>
            <a:fld id="{5A151EE5-3B9D-40F0-B49F-94D42666517E}" type="slidenum">
              <a:rPr lang="en-CA" smtClean="0"/>
              <a:pPr/>
              <a:t>58</a:t>
            </a:fld>
            <a:endParaRPr lang="en-CA"/>
          </a:p>
        </p:txBody>
      </p:sp>
      <p:sp>
        <p:nvSpPr>
          <p:cNvPr id="4" name="Rectangle 3">
            <a:extLst>
              <a:ext uri="{FF2B5EF4-FFF2-40B4-BE49-F238E27FC236}">
                <a16:creationId xmlns:a16="http://schemas.microsoft.com/office/drawing/2014/main" id="{3791C126-8724-446A-9D07-DD70EB0C7138}"/>
              </a:ext>
            </a:extLst>
          </p:cNvPr>
          <p:cNvSpPr txBox="1">
            <a:spLocks noChangeArrowheads="1"/>
          </p:cNvSpPr>
          <p:nvPr/>
        </p:nvSpPr>
        <p:spPr>
          <a:xfrm>
            <a:off x="0" y="509629"/>
            <a:ext cx="91440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lnSpc>
                <a:spcPct val="90000"/>
              </a:lnSpc>
              <a:spcAft>
                <a:spcPts val="0"/>
              </a:spcAft>
            </a:pPr>
            <a:r>
              <a:rPr lang="en-GB" sz="4400" b="1" i="0" dirty="0"/>
              <a:t>Definition</a:t>
            </a:r>
            <a:endParaRPr lang="en-GB" sz="3800" b="1" i="0" dirty="0"/>
          </a:p>
        </p:txBody>
      </p:sp>
      <p:sp>
        <p:nvSpPr>
          <p:cNvPr id="6" name="TextBox 5">
            <a:extLst>
              <a:ext uri="{FF2B5EF4-FFF2-40B4-BE49-F238E27FC236}">
                <a16:creationId xmlns:a16="http://schemas.microsoft.com/office/drawing/2014/main" id="{F7F0FE2E-9F13-5B95-5E23-0F7D6F122866}"/>
              </a:ext>
            </a:extLst>
          </p:cNvPr>
          <p:cNvSpPr txBox="1"/>
          <p:nvPr/>
        </p:nvSpPr>
        <p:spPr>
          <a:xfrm>
            <a:off x="641276" y="1884101"/>
            <a:ext cx="7852559" cy="2308324"/>
          </a:xfrm>
          <a:prstGeom prst="rect">
            <a:avLst/>
          </a:prstGeom>
          <a:noFill/>
        </p:spPr>
        <p:txBody>
          <a:bodyPr wrap="square" rtlCol="0">
            <a:spAutoFit/>
          </a:bodyPr>
          <a:lstStyle/>
          <a:p>
            <a:pPr algn="l"/>
            <a:r>
              <a:rPr lang="en-US" sz="2400" i="0" dirty="0">
                <a:solidFill>
                  <a:schemeClr val="tx2"/>
                </a:solidFill>
                <a:latin typeface="+mn-lt"/>
              </a:rPr>
              <a:t>“Research or creative activity of quality and significance that is partially or entirely in the field of Indigenous scholarship and/or in collaboration with Indigenous community partners and peoples; and the appropriate dissemination of the result of that scholarly activity.”</a:t>
            </a:r>
          </a:p>
          <a:p>
            <a:pPr algn="l"/>
            <a:endParaRPr lang="en-US" sz="2400" b="1" i="0" dirty="0">
              <a:solidFill>
                <a:schemeClr val="tx2"/>
              </a:solidFill>
              <a:latin typeface="+mn-lt"/>
            </a:endParaRPr>
          </a:p>
        </p:txBody>
      </p:sp>
    </p:spTree>
    <p:extLst>
      <p:ext uri="{BB962C8B-B14F-4D97-AF65-F5344CB8AC3E}">
        <p14:creationId xmlns:p14="http://schemas.microsoft.com/office/powerpoint/2010/main" val="39175676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FCB22EA-41EE-790D-0093-4B01EA4927EA}"/>
              </a:ext>
            </a:extLst>
          </p:cNvPr>
          <p:cNvSpPr>
            <a:spLocks noGrp="1"/>
          </p:cNvSpPr>
          <p:nvPr>
            <p:ph type="sldNum" sz="quarter" idx="12"/>
          </p:nvPr>
        </p:nvSpPr>
        <p:spPr/>
        <p:txBody>
          <a:bodyPr/>
          <a:lstStyle/>
          <a:p>
            <a:fld id="{5A151EE5-3B9D-40F0-B49F-94D42666517E}" type="slidenum">
              <a:rPr lang="en-CA" smtClean="0"/>
              <a:pPr/>
              <a:t>59</a:t>
            </a:fld>
            <a:endParaRPr lang="en-CA"/>
          </a:p>
        </p:txBody>
      </p:sp>
      <p:sp>
        <p:nvSpPr>
          <p:cNvPr id="4" name="TextBox 3">
            <a:extLst>
              <a:ext uri="{FF2B5EF4-FFF2-40B4-BE49-F238E27FC236}">
                <a16:creationId xmlns:a16="http://schemas.microsoft.com/office/drawing/2014/main" id="{D0AB3BE9-9585-2FCC-34B7-A44344738BB4}"/>
              </a:ext>
            </a:extLst>
          </p:cNvPr>
          <p:cNvSpPr txBox="1"/>
          <p:nvPr/>
        </p:nvSpPr>
        <p:spPr>
          <a:xfrm>
            <a:off x="958645" y="1271629"/>
            <a:ext cx="7226709" cy="3046988"/>
          </a:xfrm>
          <a:prstGeom prst="rect">
            <a:avLst/>
          </a:prstGeom>
          <a:noFill/>
        </p:spPr>
        <p:txBody>
          <a:bodyPr wrap="square" rtlCol="0">
            <a:spAutoFit/>
          </a:bodyPr>
          <a:lstStyle/>
          <a:p>
            <a:pPr algn="l"/>
            <a:r>
              <a:rPr lang="en-US" sz="2400" i="0" dirty="0">
                <a:solidFill>
                  <a:schemeClr val="tx2"/>
                </a:solidFill>
                <a:latin typeface="+mn-lt"/>
              </a:rPr>
              <a:t>“For Indigenous scholarly activity, evidence may include a </a:t>
            </a:r>
            <a:r>
              <a:rPr lang="en-US" sz="2400" b="1" i="0" dirty="0">
                <a:solidFill>
                  <a:schemeClr val="tx2"/>
                </a:solidFill>
                <a:latin typeface="+mn-lt"/>
              </a:rPr>
              <a:t>diverse set of outputs outside the general norms of any given discipline</a:t>
            </a:r>
            <a:r>
              <a:rPr lang="en-US" sz="2400" i="0" dirty="0">
                <a:solidFill>
                  <a:schemeClr val="tx2"/>
                </a:solidFill>
                <a:latin typeface="+mn-lt"/>
              </a:rPr>
              <a:t>, such as but not limited to curation or creation of artistic or cultural exhibits, significant oral dissemination of research, policy development, and community engaged scholarship under the ownership of Indigenous nations. </a:t>
            </a:r>
            <a:r>
              <a:rPr lang="en-US" sz="2400" b="1" i="0" dirty="0">
                <a:solidFill>
                  <a:schemeClr val="tx2"/>
                </a:solidFill>
                <a:latin typeface="+mn-lt"/>
              </a:rPr>
              <a:t>Evidence of oral dissemination shall be accessible for peer review and demonstrate impact</a:t>
            </a:r>
            <a:r>
              <a:rPr lang="en-US" sz="2400" i="0" dirty="0">
                <a:solidFill>
                  <a:schemeClr val="tx2"/>
                </a:solidFill>
                <a:latin typeface="+mn-lt"/>
              </a:rPr>
              <a:t>.”</a:t>
            </a:r>
            <a:endParaRPr lang="en-US" sz="2400" i="0" dirty="0">
              <a:solidFill>
                <a:schemeClr val="bg1"/>
              </a:solidFill>
              <a:latin typeface="+mn-lt"/>
            </a:endParaRPr>
          </a:p>
        </p:txBody>
      </p:sp>
      <p:sp>
        <p:nvSpPr>
          <p:cNvPr id="5" name="Rectangle 3">
            <a:extLst>
              <a:ext uri="{FF2B5EF4-FFF2-40B4-BE49-F238E27FC236}">
                <a16:creationId xmlns:a16="http://schemas.microsoft.com/office/drawing/2014/main" id="{2A625091-8E9A-986A-B233-ADC9ADC79CA4}"/>
              </a:ext>
            </a:extLst>
          </p:cNvPr>
          <p:cNvSpPr txBox="1">
            <a:spLocks noChangeArrowheads="1"/>
          </p:cNvSpPr>
          <p:nvPr/>
        </p:nvSpPr>
        <p:spPr>
          <a:xfrm>
            <a:off x="0" y="509629"/>
            <a:ext cx="91440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lnSpc>
                <a:spcPct val="90000"/>
              </a:lnSpc>
              <a:spcAft>
                <a:spcPts val="0"/>
              </a:spcAft>
            </a:pPr>
            <a:r>
              <a:rPr lang="en-GB" sz="4400" b="1" i="0" dirty="0"/>
              <a:t>Evidence (Research)</a:t>
            </a:r>
            <a:endParaRPr lang="en-GB" sz="3800" b="1" i="0" dirty="0"/>
          </a:p>
        </p:txBody>
      </p:sp>
      <p:sp>
        <p:nvSpPr>
          <p:cNvPr id="7" name="TextBox 6">
            <a:extLst>
              <a:ext uri="{FF2B5EF4-FFF2-40B4-BE49-F238E27FC236}">
                <a16:creationId xmlns:a16="http://schemas.microsoft.com/office/drawing/2014/main" id="{D4D31DED-CF08-379D-9D9A-7EFBFDBFD839}"/>
              </a:ext>
            </a:extLst>
          </p:cNvPr>
          <p:cNvSpPr txBox="1"/>
          <p:nvPr/>
        </p:nvSpPr>
        <p:spPr>
          <a:xfrm>
            <a:off x="807522" y="4588861"/>
            <a:ext cx="8110847" cy="1200329"/>
          </a:xfrm>
          <a:prstGeom prst="rect">
            <a:avLst/>
          </a:prstGeom>
          <a:noFill/>
        </p:spPr>
        <p:txBody>
          <a:bodyPr wrap="square">
            <a:spAutoFit/>
          </a:bodyPr>
          <a:lstStyle/>
          <a:p>
            <a:r>
              <a:rPr lang="en-CA" sz="2400" i="0" dirty="0">
                <a:solidFill>
                  <a:schemeClr val="tx2"/>
                </a:solidFill>
                <a:latin typeface="Calibri"/>
                <a:cs typeface="Arial"/>
              </a:rPr>
              <a:t>“Innovation in Indigenous </a:t>
            </a:r>
            <a:r>
              <a:rPr lang="en-CA" sz="2400" b="1" i="0" dirty="0">
                <a:solidFill>
                  <a:schemeClr val="tx2"/>
                </a:solidFill>
                <a:latin typeface="Calibri"/>
                <a:cs typeface="Arial"/>
              </a:rPr>
              <a:t>pedagogies at the university or in the community and/or the development of Indigenous curriculum for Indigenous communities</a:t>
            </a:r>
            <a:r>
              <a:rPr lang="en-CA" sz="2400" i="0" dirty="0">
                <a:solidFill>
                  <a:schemeClr val="tx2"/>
                </a:solidFill>
                <a:latin typeface="Calibri"/>
                <a:cs typeface="Arial"/>
              </a:rPr>
              <a:t>.”</a:t>
            </a:r>
            <a:endParaRPr lang="en-US" sz="2400" i="0" dirty="0">
              <a:solidFill>
                <a:schemeClr val="tx2"/>
              </a:solidFill>
            </a:endParaRPr>
          </a:p>
        </p:txBody>
      </p:sp>
    </p:spTree>
    <p:extLst>
      <p:ext uri="{BB962C8B-B14F-4D97-AF65-F5344CB8AC3E}">
        <p14:creationId xmlns:p14="http://schemas.microsoft.com/office/powerpoint/2010/main" val="8446698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30422A8-D18C-243D-3708-4A72B000550D}"/>
              </a:ext>
            </a:extLst>
          </p:cNvPr>
          <p:cNvSpPr>
            <a:spLocks noGrp="1"/>
          </p:cNvSpPr>
          <p:nvPr>
            <p:ph type="sldNum" sz="quarter" idx="12"/>
          </p:nvPr>
        </p:nvSpPr>
        <p:spPr/>
        <p:txBody>
          <a:bodyPr/>
          <a:lstStyle/>
          <a:p>
            <a:fld id="{5A151EE5-3B9D-40F0-B49F-94D42666517E}" type="slidenum">
              <a:rPr lang="en-CA" smtClean="0"/>
              <a:pPr/>
              <a:t>60</a:t>
            </a:fld>
            <a:endParaRPr lang="en-CA"/>
          </a:p>
        </p:txBody>
      </p:sp>
      <p:sp>
        <p:nvSpPr>
          <p:cNvPr id="5" name="Rectangle 3">
            <a:extLst>
              <a:ext uri="{FF2B5EF4-FFF2-40B4-BE49-F238E27FC236}">
                <a16:creationId xmlns:a16="http://schemas.microsoft.com/office/drawing/2014/main" id="{CAA78F2C-54A6-663D-1DEB-A48CA81CE718}"/>
              </a:ext>
            </a:extLst>
          </p:cNvPr>
          <p:cNvSpPr txBox="1">
            <a:spLocks noChangeArrowheads="1"/>
          </p:cNvSpPr>
          <p:nvPr/>
        </p:nvSpPr>
        <p:spPr>
          <a:xfrm>
            <a:off x="0" y="509629"/>
            <a:ext cx="91440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lnSpc>
                <a:spcPct val="90000"/>
              </a:lnSpc>
              <a:spcAft>
                <a:spcPts val="0"/>
              </a:spcAft>
            </a:pPr>
            <a:r>
              <a:rPr lang="en-GB" sz="4400" b="1" i="0" dirty="0"/>
              <a:t>Contextual Factors</a:t>
            </a:r>
            <a:endParaRPr lang="en-GB" sz="3800" b="1" i="0" dirty="0"/>
          </a:p>
        </p:txBody>
      </p:sp>
      <p:sp>
        <p:nvSpPr>
          <p:cNvPr id="8" name="TextBox 7">
            <a:extLst>
              <a:ext uri="{FF2B5EF4-FFF2-40B4-BE49-F238E27FC236}">
                <a16:creationId xmlns:a16="http://schemas.microsoft.com/office/drawing/2014/main" id="{F0FF3319-9080-0269-DFAD-0807B2AA9630}"/>
              </a:ext>
            </a:extLst>
          </p:cNvPr>
          <p:cNvSpPr txBox="1"/>
          <p:nvPr/>
        </p:nvSpPr>
        <p:spPr>
          <a:xfrm>
            <a:off x="795647" y="1386813"/>
            <a:ext cx="7552706" cy="4493538"/>
          </a:xfrm>
          <a:prstGeom prst="rect">
            <a:avLst/>
          </a:prstGeom>
          <a:noFill/>
        </p:spPr>
        <p:txBody>
          <a:bodyPr wrap="square" rtlCol="0">
            <a:spAutoFit/>
          </a:bodyPr>
          <a:lstStyle/>
          <a:p>
            <a:pPr algn="l"/>
            <a:r>
              <a:rPr lang="en-US" sz="2400" i="0" dirty="0">
                <a:solidFill>
                  <a:schemeClr val="tx2"/>
                </a:solidFill>
                <a:latin typeface="+mn-lt"/>
              </a:rPr>
              <a:t>UBC and FA recognize that the context of ISA may differ from traditional scholarly activity</a:t>
            </a:r>
          </a:p>
          <a:p>
            <a:pPr marL="285750" indent="-285750" algn="l">
              <a:buFontTx/>
              <a:buChar char="-"/>
            </a:pPr>
            <a:r>
              <a:rPr lang="en-US" sz="2400" i="0" dirty="0">
                <a:solidFill>
                  <a:schemeClr val="tx2"/>
                </a:solidFill>
                <a:latin typeface="+mn-lt"/>
              </a:rPr>
              <a:t>Outputs may be slower</a:t>
            </a:r>
          </a:p>
          <a:p>
            <a:pPr marL="285750" indent="-285750" algn="l">
              <a:buFontTx/>
              <a:buChar char="-"/>
            </a:pPr>
            <a:r>
              <a:rPr lang="en-US" sz="2400" i="0" dirty="0">
                <a:solidFill>
                  <a:schemeClr val="tx2"/>
                </a:solidFill>
                <a:latin typeface="+mn-lt"/>
              </a:rPr>
              <a:t>Some ISA does not result in traditional academic products, some is not material (e.g. oral dissemination)</a:t>
            </a:r>
          </a:p>
          <a:p>
            <a:pPr marL="285750" indent="-285750" algn="l">
              <a:buFontTx/>
              <a:buChar char="-"/>
            </a:pPr>
            <a:r>
              <a:rPr lang="en-US" sz="2400" i="0" dirty="0">
                <a:solidFill>
                  <a:schemeClr val="tx2"/>
                </a:solidFill>
                <a:latin typeface="+mn-lt"/>
              </a:rPr>
              <a:t>Significance may be measured by  impact on community/Nation rather than academic field</a:t>
            </a:r>
          </a:p>
          <a:p>
            <a:pPr marL="285750" indent="-285750" algn="l">
              <a:buFontTx/>
              <a:buChar char="-"/>
            </a:pPr>
            <a:r>
              <a:rPr lang="en-US" sz="2400" i="0" dirty="0">
                <a:solidFill>
                  <a:schemeClr val="tx2"/>
                </a:solidFill>
                <a:latin typeface="+mn-lt"/>
              </a:rPr>
              <a:t>Ownership of ISA by community partners may preclude publication</a:t>
            </a:r>
          </a:p>
          <a:p>
            <a:pPr marL="285750" indent="-285750" algn="l">
              <a:buFontTx/>
              <a:buChar char="-"/>
            </a:pPr>
            <a:endParaRPr lang="en-US" sz="1400" b="1" i="0" dirty="0">
              <a:solidFill>
                <a:schemeClr val="tx2"/>
              </a:solidFill>
              <a:latin typeface="+mn-lt"/>
            </a:endParaRPr>
          </a:p>
          <a:p>
            <a:pPr algn="ctr"/>
            <a:r>
              <a:rPr lang="en-US" sz="2800" b="1" i="0" dirty="0">
                <a:solidFill>
                  <a:schemeClr val="tx2"/>
                </a:solidFill>
                <a:latin typeface="+mn-lt"/>
              </a:rPr>
              <a:t>EXPLAINING THE CONTEXT OF YOUR </a:t>
            </a:r>
          </a:p>
          <a:p>
            <a:pPr algn="ctr"/>
            <a:r>
              <a:rPr lang="en-US" sz="2800" b="1" i="0" dirty="0">
                <a:solidFill>
                  <a:schemeClr val="tx2"/>
                </a:solidFill>
                <a:latin typeface="+mn-lt"/>
              </a:rPr>
              <a:t>WORK IS CRITICAL</a:t>
            </a:r>
          </a:p>
        </p:txBody>
      </p:sp>
    </p:spTree>
    <p:extLst>
      <p:ext uri="{BB962C8B-B14F-4D97-AF65-F5344CB8AC3E}">
        <p14:creationId xmlns:p14="http://schemas.microsoft.com/office/powerpoint/2010/main" val="1244554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EC82CB4-5696-448F-96E9-730769634D88}"/>
              </a:ext>
            </a:extLst>
          </p:cNvPr>
          <p:cNvSpPr>
            <a:spLocks noGrp="1"/>
          </p:cNvSpPr>
          <p:nvPr>
            <p:ph type="sldNum" sz="quarter" idx="12"/>
          </p:nvPr>
        </p:nvSpPr>
        <p:spPr/>
        <p:txBody>
          <a:bodyPr/>
          <a:lstStyle/>
          <a:p>
            <a:pPr>
              <a:defRPr/>
            </a:pPr>
            <a:fld id="{89654FC1-40C8-44C2-A76C-86E01097A9EC}" type="slidenum">
              <a:rPr lang="en-US" altLang="en-US" smtClean="0"/>
              <a:pPr>
                <a:defRPr/>
              </a:pPr>
              <a:t>7</a:t>
            </a:fld>
            <a:endParaRPr lang="en-US" altLang="en-US"/>
          </a:p>
        </p:txBody>
      </p:sp>
      <p:sp>
        <p:nvSpPr>
          <p:cNvPr id="10242" name="Rectangle 2"/>
          <p:cNvSpPr>
            <a:spLocks noGrp="1" noChangeArrowheads="1"/>
          </p:cNvSpPr>
          <p:nvPr>
            <p:ph type="title" idx="4294967295"/>
          </p:nvPr>
        </p:nvSpPr>
        <p:spPr>
          <a:xfrm>
            <a:off x="0" y="274638"/>
            <a:ext cx="9144000" cy="1143000"/>
          </a:xfrm>
        </p:spPr>
        <p:txBody>
          <a:bodyPr/>
          <a:lstStyle/>
          <a:p>
            <a:pPr eaLnBrk="1" hangingPunct="1"/>
            <a:r>
              <a:rPr lang="en-US" sz="3600"/>
              <a:t>The Criteria</a:t>
            </a:r>
          </a:p>
        </p:txBody>
      </p:sp>
      <p:sp>
        <p:nvSpPr>
          <p:cNvPr id="10244" name="Text Box 9"/>
          <p:cNvSpPr txBox="1">
            <a:spLocks noChangeArrowheads="1"/>
          </p:cNvSpPr>
          <p:nvPr/>
        </p:nvSpPr>
        <p:spPr bwMode="auto">
          <a:xfrm>
            <a:off x="3083200" y="1217480"/>
            <a:ext cx="2643672" cy="430887"/>
          </a:xfrm>
          <a:prstGeom prst="rect">
            <a:avLst/>
          </a:prstGeom>
          <a:noFill/>
          <a:ln w="76200" cmpd="tri">
            <a:noFill/>
            <a:miter lim="800000"/>
            <a:headEnd/>
            <a:tailEnd/>
          </a:ln>
        </p:spPr>
        <p:txBody>
          <a:bodyPr wrap="none">
            <a:spAutoFit/>
          </a:bodyPr>
          <a:lstStyle/>
          <a:p>
            <a:pPr eaLnBrk="0" hangingPunct="0"/>
            <a:r>
              <a:rPr lang="en-US" sz="2200" b="1" i="0" dirty="0">
                <a:solidFill>
                  <a:srgbClr val="005293"/>
                </a:solidFill>
                <a:latin typeface="+mn-lt"/>
              </a:rPr>
              <a:t>The Research Stream</a:t>
            </a:r>
          </a:p>
        </p:txBody>
      </p:sp>
      <p:grpSp>
        <p:nvGrpSpPr>
          <p:cNvPr id="2" name="Group 1">
            <a:extLst>
              <a:ext uri="{FF2B5EF4-FFF2-40B4-BE49-F238E27FC236}">
                <a16:creationId xmlns:a16="http://schemas.microsoft.com/office/drawing/2014/main" id="{799A7733-FABC-07E2-00DB-7A8A49BE1791}"/>
              </a:ext>
            </a:extLst>
          </p:cNvPr>
          <p:cNvGrpSpPr/>
          <p:nvPr/>
        </p:nvGrpSpPr>
        <p:grpSpPr>
          <a:xfrm>
            <a:off x="2171700" y="2286000"/>
            <a:ext cx="4800600" cy="2541638"/>
            <a:chOff x="2171700" y="2437310"/>
            <a:chExt cx="4800600" cy="2541638"/>
          </a:xfrm>
        </p:grpSpPr>
        <p:sp>
          <p:nvSpPr>
            <p:cNvPr id="12" name="Oval 12">
              <a:extLst>
                <a:ext uri="{FF2B5EF4-FFF2-40B4-BE49-F238E27FC236}">
                  <a16:creationId xmlns:a16="http://schemas.microsoft.com/office/drawing/2014/main" id="{518A2C4F-8ED9-BB7A-4410-66DE0F709244}"/>
                </a:ext>
              </a:extLst>
            </p:cNvPr>
            <p:cNvSpPr>
              <a:spLocks noChangeArrowheads="1"/>
            </p:cNvSpPr>
            <p:nvPr/>
          </p:nvSpPr>
          <p:spPr bwMode="auto">
            <a:xfrm>
              <a:off x="4457700" y="3504110"/>
              <a:ext cx="2514600" cy="1447800"/>
            </a:xfrm>
            <a:prstGeom prst="ellipse">
              <a:avLst/>
            </a:prstGeom>
            <a:solidFill>
              <a:srgbClr val="CCFFCC"/>
            </a:solidFill>
            <a:ln w="9525">
              <a:solidFill>
                <a:schemeClr val="tx1"/>
              </a:solidFill>
              <a:round/>
              <a:headEnd/>
              <a:tailEnd/>
            </a:ln>
          </p:spPr>
          <p:txBody>
            <a:bodyPr wrap="none" anchor="ctr"/>
            <a:lstStyle/>
            <a:p>
              <a:pPr algn="ctr"/>
              <a:r>
                <a:rPr lang="en-US" sz="2400" i="0">
                  <a:latin typeface="+mn-lt"/>
                </a:rPr>
                <a:t>Service</a:t>
              </a:r>
            </a:p>
          </p:txBody>
        </p:sp>
        <p:sp>
          <p:nvSpPr>
            <p:cNvPr id="13" name="Oval 15">
              <a:extLst>
                <a:ext uri="{FF2B5EF4-FFF2-40B4-BE49-F238E27FC236}">
                  <a16:creationId xmlns:a16="http://schemas.microsoft.com/office/drawing/2014/main" id="{83E33413-C48A-DC0F-532F-584EC25E1F39}"/>
                </a:ext>
              </a:extLst>
            </p:cNvPr>
            <p:cNvSpPr>
              <a:spLocks noChangeArrowheads="1"/>
            </p:cNvSpPr>
            <p:nvPr/>
          </p:nvSpPr>
          <p:spPr bwMode="auto">
            <a:xfrm>
              <a:off x="2171700" y="3504110"/>
              <a:ext cx="2590800" cy="1474838"/>
            </a:xfrm>
            <a:prstGeom prst="ellipse">
              <a:avLst/>
            </a:prstGeom>
            <a:solidFill>
              <a:srgbClr val="FFFF99"/>
            </a:solidFill>
            <a:ln w="9525">
              <a:solidFill>
                <a:schemeClr val="tx1"/>
              </a:solidFill>
              <a:round/>
              <a:headEnd/>
              <a:tailEnd/>
            </a:ln>
          </p:spPr>
          <p:txBody>
            <a:bodyPr wrap="none" lIns="91440" tIns="45720" rIns="91440" bIns="45720" anchor="ctr"/>
            <a:lstStyle/>
            <a:p>
              <a:pPr algn="ctr"/>
              <a:r>
                <a:rPr lang="en-US" sz="2400" i="0">
                  <a:latin typeface="+mn-lt"/>
                </a:rPr>
                <a:t>Research</a:t>
              </a:r>
              <a:endParaRPr lang="en-US"/>
            </a:p>
          </p:txBody>
        </p:sp>
        <p:sp>
          <p:nvSpPr>
            <p:cNvPr id="14" name="Oval 13">
              <a:extLst>
                <a:ext uri="{FF2B5EF4-FFF2-40B4-BE49-F238E27FC236}">
                  <a16:creationId xmlns:a16="http://schemas.microsoft.com/office/drawing/2014/main" id="{8E464703-CA5F-B6A3-6BA3-F0435F681349}"/>
                </a:ext>
              </a:extLst>
            </p:cNvPr>
            <p:cNvSpPr>
              <a:spLocks noChangeArrowheads="1"/>
            </p:cNvSpPr>
            <p:nvPr/>
          </p:nvSpPr>
          <p:spPr bwMode="auto">
            <a:xfrm>
              <a:off x="3314700" y="2437310"/>
              <a:ext cx="2514600" cy="1447800"/>
            </a:xfrm>
            <a:prstGeom prst="ellipse">
              <a:avLst/>
            </a:prstGeom>
            <a:solidFill>
              <a:srgbClr val="CCFFFF"/>
            </a:solidFill>
            <a:ln w="9525">
              <a:solidFill>
                <a:schemeClr val="tx1"/>
              </a:solidFill>
              <a:round/>
              <a:headEnd/>
              <a:tailEnd/>
            </a:ln>
          </p:spPr>
          <p:txBody>
            <a:bodyPr wrap="none" anchor="ctr"/>
            <a:lstStyle/>
            <a:p>
              <a:pPr algn="ctr"/>
              <a:r>
                <a:rPr lang="en-US" sz="2400" i="0">
                  <a:latin typeface="+mn-lt"/>
                </a:rPr>
                <a:t>Teaching</a:t>
              </a:r>
            </a:p>
          </p:txBody>
        </p:sp>
      </p:grpSp>
      <p:sp>
        <p:nvSpPr>
          <p:cNvPr id="3" name="TextBox 2">
            <a:extLst>
              <a:ext uri="{FF2B5EF4-FFF2-40B4-BE49-F238E27FC236}">
                <a16:creationId xmlns:a16="http://schemas.microsoft.com/office/drawing/2014/main" id="{B69376F9-50BB-8521-337E-E43F1CA5B024}"/>
              </a:ext>
            </a:extLst>
          </p:cNvPr>
          <p:cNvSpPr txBox="1"/>
          <p:nvPr/>
        </p:nvSpPr>
        <p:spPr>
          <a:xfrm>
            <a:off x="1256590" y="1717576"/>
            <a:ext cx="6629400" cy="400110"/>
          </a:xfrm>
          <a:prstGeom prst="rect">
            <a:avLst/>
          </a:prstGeom>
          <a:noFill/>
        </p:spPr>
        <p:txBody>
          <a:bodyPr wrap="square" lIns="91440" tIns="45720" rIns="91440" bIns="45720" rtlCol="0" anchor="t">
            <a:spAutoFit/>
          </a:bodyPr>
          <a:lstStyle/>
          <a:p>
            <a:pPr algn="ctr" eaLnBrk="1" hangingPunct="1">
              <a:spcBef>
                <a:spcPts val="800"/>
              </a:spcBef>
              <a:defRPr/>
            </a:pPr>
            <a:r>
              <a:rPr lang="en-US">
                <a:latin typeface="+mn-lt"/>
              </a:rPr>
              <a:t>Three pillars</a:t>
            </a:r>
            <a:r>
              <a:rPr lang="en-US">
                <a:solidFill>
                  <a:schemeClr val="accent1">
                    <a:lumMod val="75000"/>
                  </a:schemeClr>
                </a:solidFill>
                <a:latin typeface="+mn-lt"/>
              </a:rPr>
              <a:t>: </a:t>
            </a:r>
            <a:r>
              <a:rPr lang="en-US" b="1">
                <a:solidFill>
                  <a:schemeClr val="accent1">
                    <a:lumMod val="75000"/>
                  </a:schemeClr>
                </a:solidFill>
                <a:latin typeface="+mn-lt"/>
              </a:rPr>
              <a:t>teaching</a:t>
            </a:r>
            <a:r>
              <a:rPr lang="en-US">
                <a:solidFill>
                  <a:schemeClr val="accent1">
                    <a:lumMod val="75000"/>
                  </a:schemeClr>
                </a:solidFill>
                <a:latin typeface="+mn-lt"/>
              </a:rPr>
              <a:t>, </a:t>
            </a:r>
            <a:r>
              <a:rPr lang="en-US" b="1">
                <a:solidFill>
                  <a:schemeClr val="accent1">
                    <a:lumMod val="75000"/>
                  </a:schemeClr>
                </a:solidFill>
                <a:latin typeface="+mn-lt"/>
              </a:rPr>
              <a:t>research</a:t>
            </a:r>
            <a:r>
              <a:rPr lang="en-US">
                <a:solidFill>
                  <a:schemeClr val="accent1">
                    <a:lumMod val="75000"/>
                  </a:schemeClr>
                </a:solidFill>
                <a:latin typeface="+mn-lt"/>
              </a:rPr>
              <a:t> and </a:t>
            </a:r>
            <a:r>
              <a:rPr lang="en-US" b="1">
                <a:solidFill>
                  <a:schemeClr val="accent1">
                    <a:lumMod val="75000"/>
                  </a:schemeClr>
                </a:solidFill>
                <a:latin typeface="+mn-lt"/>
              </a:rPr>
              <a:t>service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9C5BDA1-3D5E-F573-FD21-5C99DBB397AD}"/>
              </a:ext>
            </a:extLst>
          </p:cNvPr>
          <p:cNvSpPr>
            <a:spLocks noGrp="1"/>
          </p:cNvSpPr>
          <p:nvPr>
            <p:ph type="sldNum" sz="quarter" idx="12"/>
          </p:nvPr>
        </p:nvSpPr>
        <p:spPr/>
        <p:txBody>
          <a:bodyPr/>
          <a:lstStyle/>
          <a:p>
            <a:fld id="{5A151EE5-3B9D-40F0-B49F-94D42666517E}" type="slidenum">
              <a:rPr lang="en-CA" smtClean="0"/>
              <a:pPr/>
              <a:t>61</a:t>
            </a:fld>
            <a:endParaRPr lang="en-CA"/>
          </a:p>
        </p:txBody>
      </p:sp>
      <p:sp>
        <p:nvSpPr>
          <p:cNvPr id="4" name="Rectangle 3">
            <a:extLst>
              <a:ext uri="{FF2B5EF4-FFF2-40B4-BE49-F238E27FC236}">
                <a16:creationId xmlns:a16="http://schemas.microsoft.com/office/drawing/2014/main" id="{FEE60701-BE93-C1FA-E54D-05565955D42E}"/>
              </a:ext>
            </a:extLst>
          </p:cNvPr>
          <p:cNvSpPr txBox="1">
            <a:spLocks noChangeArrowheads="1"/>
          </p:cNvSpPr>
          <p:nvPr/>
        </p:nvSpPr>
        <p:spPr>
          <a:xfrm>
            <a:off x="0" y="355253"/>
            <a:ext cx="91440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lnSpc>
                <a:spcPct val="90000"/>
              </a:lnSpc>
              <a:spcAft>
                <a:spcPts val="0"/>
              </a:spcAft>
            </a:pPr>
            <a:r>
              <a:rPr lang="en-GB" sz="4400" b="1" i="0" dirty="0"/>
              <a:t>Community Reference</a:t>
            </a:r>
            <a:endParaRPr lang="en-GB" sz="3800" b="1" i="0" dirty="0"/>
          </a:p>
        </p:txBody>
      </p:sp>
      <p:sp>
        <p:nvSpPr>
          <p:cNvPr id="5" name="TextBox 4">
            <a:extLst>
              <a:ext uri="{FF2B5EF4-FFF2-40B4-BE49-F238E27FC236}">
                <a16:creationId xmlns:a16="http://schemas.microsoft.com/office/drawing/2014/main" id="{155CC6F7-8880-F9E1-9660-8AFB2F10CEA6}"/>
              </a:ext>
            </a:extLst>
          </p:cNvPr>
          <p:cNvSpPr txBox="1"/>
          <p:nvPr/>
        </p:nvSpPr>
        <p:spPr>
          <a:xfrm>
            <a:off x="844633" y="1283504"/>
            <a:ext cx="7956467" cy="4893647"/>
          </a:xfrm>
          <a:prstGeom prst="rect">
            <a:avLst/>
          </a:prstGeom>
          <a:noFill/>
        </p:spPr>
        <p:txBody>
          <a:bodyPr wrap="square" rtlCol="0">
            <a:spAutoFit/>
          </a:bodyPr>
          <a:lstStyle/>
          <a:p>
            <a:pPr marL="342900" indent="-342900" algn="l">
              <a:buFont typeface="Arial" panose="020B0604020202020204" pitchFamily="34" charset="0"/>
              <a:buChar char="•"/>
            </a:pPr>
            <a:r>
              <a:rPr lang="en-US" sz="2400" i="0" dirty="0">
                <a:solidFill>
                  <a:schemeClr val="tx2"/>
                </a:solidFill>
                <a:latin typeface="+mn-lt"/>
              </a:rPr>
              <a:t>For non-traditional outputs of ISA and confirmation of context of work</a:t>
            </a:r>
          </a:p>
          <a:p>
            <a:pPr marL="342900" indent="-342900" algn="l">
              <a:buFont typeface="Arial" panose="020B0604020202020204" pitchFamily="34" charset="0"/>
              <a:buChar char="•"/>
            </a:pPr>
            <a:endParaRPr lang="en-US" sz="2400" i="0" dirty="0">
              <a:solidFill>
                <a:schemeClr val="tx2"/>
              </a:solidFill>
              <a:latin typeface="+mn-lt"/>
            </a:endParaRPr>
          </a:p>
          <a:p>
            <a:pPr marL="342900" indent="-342900" algn="l">
              <a:buFont typeface="Arial" panose="020B0604020202020204" pitchFamily="34" charset="0"/>
              <a:buChar char="•"/>
            </a:pPr>
            <a:r>
              <a:rPr lang="en-US" sz="2400" i="0" dirty="0">
                <a:solidFill>
                  <a:schemeClr val="tx2"/>
                </a:solidFill>
                <a:latin typeface="+mn-lt"/>
              </a:rPr>
              <a:t>Speak to impact and significance of work.</a:t>
            </a:r>
          </a:p>
          <a:p>
            <a:pPr algn="l"/>
            <a:endParaRPr lang="en-US" sz="2400" i="0" dirty="0">
              <a:solidFill>
                <a:schemeClr val="tx2"/>
              </a:solidFill>
              <a:latin typeface="+mn-lt"/>
            </a:endParaRPr>
          </a:p>
          <a:p>
            <a:pPr marL="342900" indent="-342900" algn="l">
              <a:buFont typeface="Arial" panose="020B0604020202020204" pitchFamily="34" charset="0"/>
              <a:buChar char="•"/>
            </a:pPr>
            <a:r>
              <a:rPr lang="en-US" sz="2400" i="0" dirty="0">
                <a:solidFill>
                  <a:schemeClr val="tx2"/>
                </a:solidFill>
                <a:latin typeface="+mn-lt"/>
              </a:rPr>
              <a:t>Care taken to preserve and honor established relationships between Candidate and Community/Organization</a:t>
            </a:r>
          </a:p>
          <a:p>
            <a:pPr algn="l"/>
            <a:endParaRPr lang="en-US" sz="2400" i="0" dirty="0">
              <a:solidFill>
                <a:schemeClr val="tx2"/>
              </a:solidFill>
              <a:latin typeface="+mn-lt"/>
            </a:endParaRPr>
          </a:p>
          <a:p>
            <a:pPr marL="342900" indent="-342900" algn="l">
              <a:buFont typeface="Arial" panose="020B0604020202020204" pitchFamily="34" charset="0"/>
              <a:buChar char="•"/>
            </a:pPr>
            <a:r>
              <a:rPr lang="en-US" sz="2400" i="0" dirty="0">
                <a:solidFill>
                  <a:schemeClr val="tx2"/>
                </a:solidFill>
                <a:latin typeface="+mn-lt"/>
              </a:rPr>
              <a:t>Number of community references determined by scope of work – discuss with Head during 5.02 meeting</a:t>
            </a:r>
          </a:p>
          <a:p>
            <a:pPr marL="342900" indent="-342900" algn="l">
              <a:buFont typeface="Arial" panose="020B0604020202020204" pitchFamily="34" charset="0"/>
              <a:buChar char="•"/>
            </a:pPr>
            <a:endParaRPr lang="en-US" sz="2400" i="0" dirty="0">
              <a:solidFill>
                <a:schemeClr val="tx2"/>
              </a:solidFill>
              <a:latin typeface="+mn-lt"/>
            </a:endParaRPr>
          </a:p>
          <a:p>
            <a:pPr marL="342900" indent="-342900" algn="l">
              <a:buFont typeface="Arial" panose="020B0604020202020204" pitchFamily="34" charset="0"/>
              <a:buChar char="•"/>
            </a:pPr>
            <a:r>
              <a:rPr lang="en-US" sz="2400" i="0" dirty="0">
                <a:solidFill>
                  <a:schemeClr val="tx2"/>
                </a:solidFill>
                <a:latin typeface="+mn-lt"/>
              </a:rPr>
              <a:t>CR do not need to be arms-length</a:t>
            </a:r>
          </a:p>
          <a:p>
            <a:pPr algn="l"/>
            <a:endParaRPr lang="en-US" sz="2400" b="1" i="0" dirty="0">
              <a:solidFill>
                <a:schemeClr val="tx2"/>
              </a:solidFill>
              <a:latin typeface="+mn-lt"/>
            </a:endParaRPr>
          </a:p>
        </p:txBody>
      </p:sp>
    </p:spTree>
    <p:extLst>
      <p:ext uri="{BB962C8B-B14F-4D97-AF65-F5344CB8AC3E}">
        <p14:creationId xmlns:p14="http://schemas.microsoft.com/office/powerpoint/2010/main" val="9242037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158AE-38E4-87E6-32AB-3788DD23BA13}"/>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19F4E6A-4EA4-A616-00AB-7FB181148620}"/>
              </a:ext>
            </a:extLst>
          </p:cNvPr>
          <p:cNvSpPr>
            <a:spLocks noGrp="1"/>
          </p:cNvSpPr>
          <p:nvPr>
            <p:ph type="sldNum" sz="quarter" idx="12"/>
          </p:nvPr>
        </p:nvSpPr>
        <p:spPr/>
        <p:txBody>
          <a:bodyPr/>
          <a:lstStyle/>
          <a:p>
            <a:fld id="{5A151EE5-3B9D-40F0-B49F-94D42666517E}" type="slidenum">
              <a:rPr lang="en-CA" smtClean="0"/>
              <a:pPr/>
              <a:t>62</a:t>
            </a:fld>
            <a:endParaRPr lang="en-CA"/>
          </a:p>
        </p:txBody>
      </p:sp>
      <p:sp>
        <p:nvSpPr>
          <p:cNvPr id="4" name="Rectangle 3">
            <a:extLst>
              <a:ext uri="{FF2B5EF4-FFF2-40B4-BE49-F238E27FC236}">
                <a16:creationId xmlns:a16="http://schemas.microsoft.com/office/drawing/2014/main" id="{9DE01804-0F0B-8D62-5558-3EABDE8AAC46}"/>
              </a:ext>
            </a:extLst>
          </p:cNvPr>
          <p:cNvSpPr txBox="1">
            <a:spLocks noChangeArrowheads="1"/>
          </p:cNvSpPr>
          <p:nvPr/>
        </p:nvSpPr>
        <p:spPr>
          <a:xfrm>
            <a:off x="0" y="355253"/>
            <a:ext cx="91440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lnSpc>
                <a:spcPct val="90000"/>
              </a:lnSpc>
              <a:spcAft>
                <a:spcPts val="0"/>
              </a:spcAft>
            </a:pPr>
            <a:r>
              <a:rPr lang="en-GB" sz="4400" b="1" i="0" dirty="0"/>
              <a:t>Community Reference</a:t>
            </a:r>
            <a:endParaRPr lang="en-GB" sz="3800" b="1" i="0" dirty="0"/>
          </a:p>
        </p:txBody>
      </p:sp>
      <p:sp>
        <p:nvSpPr>
          <p:cNvPr id="5" name="TextBox 4">
            <a:extLst>
              <a:ext uri="{FF2B5EF4-FFF2-40B4-BE49-F238E27FC236}">
                <a16:creationId xmlns:a16="http://schemas.microsoft.com/office/drawing/2014/main" id="{1049A21A-CC3A-8E4B-3238-261CC6774C6A}"/>
              </a:ext>
            </a:extLst>
          </p:cNvPr>
          <p:cNvSpPr txBox="1"/>
          <p:nvPr/>
        </p:nvSpPr>
        <p:spPr>
          <a:xfrm>
            <a:off x="806533" y="1283504"/>
            <a:ext cx="7956467" cy="5293757"/>
          </a:xfrm>
          <a:prstGeom prst="rect">
            <a:avLst/>
          </a:prstGeom>
          <a:noFill/>
        </p:spPr>
        <p:txBody>
          <a:bodyPr wrap="square" rtlCol="0">
            <a:spAutoFit/>
          </a:bodyPr>
          <a:lstStyle/>
          <a:p>
            <a:pPr marL="342900" indent="-342900" algn="l">
              <a:spcAft>
                <a:spcPts val="1200"/>
              </a:spcAft>
              <a:buFont typeface="Arial" panose="020B0604020202020204" pitchFamily="34" charset="0"/>
              <a:buChar char="•"/>
            </a:pPr>
            <a:r>
              <a:rPr lang="en-US" sz="2400" i="0" dirty="0">
                <a:solidFill>
                  <a:schemeClr val="tx2"/>
                </a:solidFill>
                <a:latin typeface="+mn-lt"/>
              </a:rPr>
              <a:t>Candidate selects appropriate CR in conjunction with relevant members of the Community</a:t>
            </a:r>
          </a:p>
          <a:p>
            <a:pPr marL="342900" indent="-342900" algn="l">
              <a:spcAft>
                <a:spcPts val="1200"/>
              </a:spcAft>
              <a:buFont typeface="Arial" panose="020B0604020202020204" pitchFamily="34" charset="0"/>
              <a:buChar char="•"/>
            </a:pPr>
            <a:r>
              <a:rPr lang="en-US" sz="2400" i="0" dirty="0">
                <a:solidFill>
                  <a:schemeClr val="tx2"/>
                </a:solidFill>
                <a:latin typeface="+mn-lt"/>
              </a:rPr>
              <a:t>Only the candidate will contact selected CR to inquire of interest/ability to provide reference</a:t>
            </a:r>
          </a:p>
          <a:p>
            <a:pPr marL="342900" indent="-342900" algn="l">
              <a:spcAft>
                <a:spcPts val="1200"/>
              </a:spcAft>
              <a:buFont typeface="Arial" panose="020B0604020202020204" pitchFamily="34" charset="0"/>
              <a:buChar char="•"/>
            </a:pPr>
            <a:r>
              <a:rPr lang="en-US" sz="2400" i="0" dirty="0">
                <a:solidFill>
                  <a:schemeClr val="tx2"/>
                </a:solidFill>
                <a:latin typeface="+mn-lt"/>
              </a:rPr>
              <a:t>Head of Unit will draft letter requesting commentary on specific work</a:t>
            </a:r>
          </a:p>
          <a:p>
            <a:pPr marL="342900" indent="-342900" algn="l">
              <a:spcAft>
                <a:spcPts val="1200"/>
              </a:spcAft>
              <a:buFont typeface="Arial" panose="020B0604020202020204" pitchFamily="34" charset="0"/>
              <a:buChar char="•"/>
            </a:pPr>
            <a:r>
              <a:rPr lang="en-US" sz="2400" i="0" dirty="0">
                <a:solidFill>
                  <a:schemeClr val="tx2"/>
                </a:solidFill>
                <a:latin typeface="+mn-lt"/>
              </a:rPr>
              <a:t>Letter delivered to CR by Candidate or Head based on CR’s preference</a:t>
            </a:r>
          </a:p>
          <a:p>
            <a:pPr marL="342900" indent="-342900" algn="l">
              <a:spcAft>
                <a:spcPts val="1200"/>
              </a:spcAft>
              <a:buFont typeface="Arial" panose="020B0604020202020204" pitchFamily="34" charset="0"/>
              <a:buChar char="•"/>
            </a:pPr>
            <a:r>
              <a:rPr lang="en-US" sz="2400" i="0" dirty="0">
                <a:solidFill>
                  <a:schemeClr val="tx2"/>
                </a:solidFill>
                <a:latin typeface="+mn-lt"/>
              </a:rPr>
              <a:t>Oral reference possible (e.g. recorded telephone call, Zoom or pre-recorded submission)</a:t>
            </a:r>
          </a:p>
          <a:p>
            <a:pPr marL="342900" indent="-342900" algn="l">
              <a:buFont typeface="Arial" panose="020B0604020202020204" pitchFamily="34" charset="0"/>
              <a:buChar char="•"/>
            </a:pPr>
            <a:endParaRPr lang="en-US" sz="2400" i="0" dirty="0">
              <a:solidFill>
                <a:schemeClr val="tx2"/>
              </a:solidFill>
              <a:latin typeface="+mn-lt"/>
            </a:endParaRPr>
          </a:p>
          <a:p>
            <a:pPr algn="l"/>
            <a:endParaRPr lang="en-US" sz="2400" b="1" i="0" dirty="0">
              <a:solidFill>
                <a:schemeClr val="tx2"/>
              </a:solidFill>
              <a:latin typeface="+mn-lt"/>
            </a:endParaRPr>
          </a:p>
        </p:txBody>
      </p:sp>
    </p:spTree>
    <p:extLst>
      <p:ext uri="{BB962C8B-B14F-4D97-AF65-F5344CB8AC3E}">
        <p14:creationId xmlns:p14="http://schemas.microsoft.com/office/powerpoint/2010/main" val="35389724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E954F-078F-69B0-D5F1-8BF20EA01A8A}"/>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8D28840-3A8F-08A4-4BE1-E637FFDC3426}"/>
              </a:ext>
            </a:extLst>
          </p:cNvPr>
          <p:cNvSpPr>
            <a:spLocks noGrp="1"/>
          </p:cNvSpPr>
          <p:nvPr>
            <p:ph type="sldNum" sz="quarter" idx="12"/>
          </p:nvPr>
        </p:nvSpPr>
        <p:spPr/>
        <p:txBody>
          <a:bodyPr/>
          <a:lstStyle/>
          <a:p>
            <a:fld id="{5A151EE5-3B9D-40F0-B49F-94D42666517E}" type="slidenum">
              <a:rPr lang="en-CA" smtClean="0"/>
              <a:pPr/>
              <a:t>63</a:t>
            </a:fld>
            <a:endParaRPr lang="en-CA"/>
          </a:p>
        </p:txBody>
      </p:sp>
      <p:sp>
        <p:nvSpPr>
          <p:cNvPr id="4" name="Rectangle 3">
            <a:extLst>
              <a:ext uri="{FF2B5EF4-FFF2-40B4-BE49-F238E27FC236}">
                <a16:creationId xmlns:a16="http://schemas.microsoft.com/office/drawing/2014/main" id="{DD481145-A022-8769-EF70-BAD39B64F809}"/>
              </a:ext>
            </a:extLst>
          </p:cNvPr>
          <p:cNvSpPr txBox="1">
            <a:spLocks noChangeArrowheads="1"/>
          </p:cNvSpPr>
          <p:nvPr/>
        </p:nvSpPr>
        <p:spPr>
          <a:xfrm>
            <a:off x="0" y="438378"/>
            <a:ext cx="91440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Calibri" panose="020F0502020204030204" pitchFamily="34" charset="0"/>
                <a:ea typeface="+mj-ea"/>
                <a:cs typeface="+mj-cs"/>
              </a:defRPr>
            </a:lvl1pPr>
          </a:lstStyle>
          <a:p>
            <a:pPr fontAlgn="auto">
              <a:lnSpc>
                <a:spcPct val="90000"/>
              </a:lnSpc>
              <a:spcAft>
                <a:spcPts val="0"/>
              </a:spcAft>
            </a:pPr>
            <a:r>
              <a:rPr lang="en-GB" sz="4400" b="1" i="0" dirty="0"/>
              <a:t>Community Reference</a:t>
            </a:r>
            <a:endParaRPr lang="en-GB" sz="3800" b="1" i="0" dirty="0"/>
          </a:p>
        </p:txBody>
      </p:sp>
      <p:sp>
        <p:nvSpPr>
          <p:cNvPr id="5" name="TextBox 4">
            <a:extLst>
              <a:ext uri="{FF2B5EF4-FFF2-40B4-BE49-F238E27FC236}">
                <a16:creationId xmlns:a16="http://schemas.microsoft.com/office/drawing/2014/main" id="{6C2EDD2F-F930-4BC8-2330-16A00EB2D551}"/>
              </a:ext>
            </a:extLst>
          </p:cNvPr>
          <p:cNvSpPr txBox="1"/>
          <p:nvPr/>
        </p:nvSpPr>
        <p:spPr>
          <a:xfrm>
            <a:off x="844633" y="1532886"/>
            <a:ext cx="7956467" cy="4154984"/>
          </a:xfrm>
          <a:prstGeom prst="rect">
            <a:avLst/>
          </a:prstGeom>
          <a:noFill/>
        </p:spPr>
        <p:txBody>
          <a:bodyPr wrap="square" rtlCol="0">
            <a:spAutoFit/>
          </a:bodyPr>
          <a:lstStyle/>
          <a:p>
            <a:pPr marL="342900" indent="-342900" algn="l">
              <a:buFont typeface="Arial" panose="020B0604020202020204" pitchFamily="34" charset="0"/>
              <a:buChar char="•"/>
            </a:pPr>
            <a:r>
              <a:rPr lang="en-US" sz="2400" i="0" dirty="0">
                <a:solidFill>
                  <a:schemeClr val="tx2"/>
                </a:solidFill>
                <a:latin typeface="+mn-lt"/>
              </a:rPr>
              <a:t>Candidate to ensure that Head of Unit is aware of appropriate title, honorific or position of the CR</a:t>
            </a:r>
          </a:p>
          <a:p>
            <a:pPr algn="l"/>
            <a:endParaRPr lang="en-US" sz="2400" i="0" dirty="0">
              <a:solidFill>
                <a:schemeClr val="tx2"/>
              </a:solidFill>
              <a:latin typeface="+mn-lt"/>
            </a:endParaRPr>
          </a:p>
          <a:p>
            <a:pPr marL="342900" indent="-342900" algn="l">
              <a:buFont typeface="Arial" panose="020B0604020202020204" pitchFamily="34" charset="0"/>
              <a:buChar char="•"/>
            </a:pPr>
            <a:r>
              <a:rPr lang="en-US" sz="2400" i="0" dirty="0">
                <a:solidFill>
                  <a:schemeClr val="tx2"/>
                </a:solidFill>
                <a:latin typeface="+mn-lt"/>
              </a:rPr>
              <a:t>CR Letters added to file for internal use only (i.e. not sent to external referees)</a:t>
            </a:r>
          </a:p>
          <a:p>
            <a:pPr algn="l"/>
            <a:endParaRPr lang="en-US" sz="2400" i="0" dirty="0">
              <a:solidFill>
                <a:schemeClr val="tx2"/>
              </a:solidFill>
              <a:latin typeface="+mn-lt"/>
            </a:endParaRPr>
          </a:p>
          <a:p>
            <a:pPr marL="342900" indent="-342900" algn="l">
              <a:buFont typeface="Arial" panose="020B0604020202020204" pitchFamily="34" charset="0"/>
              <a:buChar char="•"/>
            </a:pPr>
            <a:r>
              <a:rPr lang="en-US" sz="2400" i="0" dirty="0">
                <a:solidFill>
                  <a:schemeClr val="tx2"/>
                </a:solidFill>
                <a:latin typeface="+mn-lt"/>
              </a:rPr>
              <a:t>Maintained in confidence and the same manner as external referee letters</a:t>
            </a:r>
          </a:p>
          <a:p>
            <a:pPr algn="l"/>
            <a:endParaRPr lang="en-US" sz="2400" i="0" dirty="0">
              <a:solidFill>
                <a:schemeClr val="tx2"/>
              </a:solidFill>
              <a:latin typeface="+mn-lt"/>
            </a:endParaRPr>
          </a:p>
          <a:p>
            <a:pPr marL="342900" indent="-342900" algn="l">
              <a:buFont typeface="Arial" panose="020B0604020202020204" pitchFamily="34" charset="0"/>
              <a:buChar char="•"/>
            </a:pPr>
            <a:r>
              <a:rPr lang="en-US" sz="2400" i="0" dirty="0">
                <a:solidFill>
                  <a:schemeClr val="tx2"/>
                </a:solidFill>
                <a:latin typeface="+mn-lt"/>
              </a:rPr>
              <a:t>May take a long time to compile – start process early</a:t>
            </a:r>
          </a:p>
          <a:p>
            <a:pPr algn="l"/>
            <a:endParaRPr lang="en-US" sz="2400" b="1" i="0" dirty="0">
              <a:solidFill>
                <a:schemeClr val="tx2"/>
              </a:solidFill>
              <a:latin typeface="+mn-lt"/>
            </a:endParaRPr>
          </a:p>
        </p:txBody>
      </p:sp>
    </p:spTree>
    <p:extLst>
      <p:ext uri="{BB962C8B-B14F-4D97-AF65-F5344CB8AC3E}">
        <p14:creationId xmlns:p14="http://schemas.microsoft.com/office/powerpoint/2010/main" val="32578846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C019AE-434B-7D54-CC45-F1F7D32FF266}"/>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2B2CE478-A480-22F7-979F-DD4AB296D41F}"/>
              </a:ext>
            </a:extLst>
          </p:cNvPr>
          <p:cNvSpPr>
            <a:spLocks noGrp="1"/>
          </p:cNvSpPr>
          <p:nvPr>
            <p:ph type="sldNum" sz="quarter" idx="12"/>
          </p:nvPr>
        </p:nvSpPr>
        <p:spPr/>
        <p:txBody>
          <a:bodyPr/>
          <a:lstStyle/>
          <a:p>
            <a:fld id="{5A151EE5-3B9D-40F0-B49F-94D42666517E}" type="slidenum">
              <a:rPr lang="en-CA" dirty="0" smtClean="0"/>
              <a:pPr/>
              <a:t>64</a:t>
            </a:fld>
            <a:endParaRPr lang="en-CA" dirty="0"/>
          </a:p>
        </p:txBody>
      </p:sp>
      <p:sp>
        <p:nvSpPr>
          <p:cNvPr id="29698" name="Rectangle 3">
            <a:extLst>
              <a:ext uri="{FF2B5EF4-FFF2-40B4-BE49-F238E27FC236}">
                <a16:creationId xmlns:a16="http://schemas.microsoft.com/office/drawing/2014/main" id="{0AF3FF00-B410-CB61-27A5-A1EF4B4F31FB}"/>
              </a:ext>
            </a:extLst>
          </p:cNvPr>
          <p:cNvSpPr>
            <a:spLocks noGrp="1" noChangeArrowheads="1"/>
          </p:cNvSpPr>
          <p:nvPr>
            <p:ph type="title" idx="4294967295"/>
          </p:nvPr>
        </p:nvSpPr>
        <p:spPr>
          <a:xfrm>
            <a:off x="0" y="2529840"/>
            <a:ext cx="9144000" cy="762000"/>
          </a:xfrm>
        </p:spPr>
        <p:txBody>
          <a:bodyPr anchor="ctr">
            <a:noAutofit/>
          </a:bodyPr>
          <a:lstStyle/>
          <a:p>
            <a:pPr>
              <a:lnSpc>
                <a:spcPct val="90000"/>
              </a:lnSpc>
            </a:pPr>
            <a:r>
              <a:rPr lang="en-GB" sz="4400" b="1" dirty="0"/>
              <a:t>Questions?</a:t>
            </a:r>
            <a:endParaRPr lang="en-GB" sz="3800" b="1" dirty="0"/>
          </a:p>
        </p:txBody>
      </p:sp>
    </p:spTree>
    <p:extLst>
      <p:ext uri="{BB962C8B-B14F-4D97-AF65-F5344CB8AC3E}">
        <p14:creationId xmlns:p14="http://schemas.microsoft.com/office/powerpoint/2010/main" val="386895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504C36D-8880-46AA-9A50-C23A34787A6C}"/>
              </a:ext>
            </a:extLst>
          </p:cNvPr>
          <p:cNvSpPr>
            <a:spLocks noGrp="1"/>
          </p:cNvSpPr>
          <p:nvPr>
            <p:ph type="sldNum" sz="quarter" idx="12"/>
          </p:nvPr>
        </p:nvSpPr>
        <p:spPr/>
        <p:txBody>
          <a:bodyPr/>
          <a:lstStyle/>
          <a:p>
            <a:pPr>
              <a:defRPr/>
            </a:pPr>
            <a:fld id="{89654FC1-40C8-44C2-A76C-86E01097A9EC}" type="slidenum">
              <a:rPr lang="en-US" altLang="en-US" smtClean="0"/>
              <a:pPr>
                <a:defRPr/>
              </a:pPr>
              <a:t>8</a:t>
            </a:fld>
            <a:endParaRPr lang="en-US" altLang="en-US"/>
          </a:p>
        </p:txBody>
      </p:sp>
      <p:sp>
        <p:nvSpPr>
          <p:cNvPr id="9218" name="Rectangle 2"/>
          <p:cNvSpPr>
            <a:spLocks noGrp="1" noChangeArrowheads="1"/>
          </p:cNvSpPr>
          <p:nvPr>
            <p:ph type="title" idx="4294967295"/>
          </p:nvPr>
        </p:nvSpPr>
        <p:spPr>
          <a:xfrm>
            <a:off x="0" y="304800"/>
            <a:ext cx="9144000" cy="1143000"/>
          </a:xfrm>
        </p:spPr>
        <p:txBody>
          <a:bodyPr/>
          <a:lstStyle/>
          <a:p>
            <a:pPr algn="ctr" eaLnBrk="1" hangingPunct="1"/>
            <a:r>
              <a:rPr lang="en-US" sz="3800"/>
              <a:t>Educational Leadership Stream</a:t>
            </a:r>
          </a:p>
        </p:txBody>
      </p:sp>
      <p:sp>
        <p:nvSpPr>
          <p:cNvPr id="9221" name="Rectangle 4"/>
          <p:cNvSpPr>
            <a:spLocks noChangeArrowheads="1"/>
          </p:cNvSpPr>
          <p:nvPr/>
        </p:nvSpPr>
        <p:spPr bwMode="auto">
          <a:xfrm>
            <a:off x="381000" y="2209799"/>
            <a:ext cx="8458200" cy="2362201"/>
          </a:xfrm>
          <a:prstGeom prst="rect">
            <a:avLst/>
          </a:prstGeom>
          <a:noFill/>
          <a:ln w="9525">
            <a:solidFill>
              <a:schemeClr val="tx1"/>
            </a:solidFill>
            <a:miter lim="800000"/>
            <a:headEnd/>
            <a:tailEnd/>
          </a:ln>
        </p:spPr>
        <p:txBody>
          <a:bodyPr wrap="none" anchor="ctr"/>
          <a:lstStyle/>
          <a:p>
            <a:pPr eaLnBrk="0" hangingPunct="0"/>
            <a:endParaRPr lang="en-US" sz="2400" i="0" dirty="0"/>
          </a:p>
          <a:p>
            <a:pPr eaLnBrk="0" hangingPunct="0"/>
            <a:r>
              <a:rPr lang="en-US" i="0" dirty="0">
                <a:latin typeface="+mn-lt"/>
              </a:rPr>
              <a:t>Assistant Professor               Associate Professor          	    Professor of Teaching</a:t>
            </a:r>
          </a:p>
          <a:p>
            <a:pPr eaLnBrk="0" hangingPunct="0"/>
            <a:r>
              <a:rPr lang="en-US" i="0" dirty="0">
                <a:latin typeface="+mn-lt"/>
              </a:rPr>
              <a:t>of Teaching	                 of Teaching</a:t>
            </a:r>
          </a:p>
        </p:txBody>
      </p:sp>
      <p:sp>
        <p:nvSpPr>
          <p:cNvPr id="9226" name="Text Box 9"/>
          <p:cNvSpPr txBox="1">
            <a:spLocks noChangeArrowheads="1"/>
          </p:cNvSpPr>
          <p:nvPr/>
        </p:nvSpPr>
        <p:spPr bwMode="auto">
          <a:xfrm>
            <a:off x="838200" y="5638800"/>
            <a:ext cx="7696200" cy="396875"/>
          </a:xfrm>
          <a:prstGeom prst="rect">
            <a:avLst/>
          </a:prstGeom>
          <a:noFill/>
          <a:ln w="9525" algn="ctr">
            <a:noFill/>
            <a:miter lim="800000"/>
            <a:headEnd/>
            <a:tailEnd/>
          </a:ln>
        </p:spPr>
        <p:txBody>
          <a:bodyPr>
            <a:spAutoFit/>
          </a:bodyPr>
          <a:lstStyle/>
          <a:p>
            <a:pPr algn="ctr" eaLnBrk="0" hangingPunct="0">
              <a:spcBef>
                <a:spcPct val="50000"/>
              </a:spcBef>
            </a:pPr>
            <a:endParaRPr lang="en-US"/>
          </a:p>
        </p:txBody>
      </p:sp>
      <p:cxnSp>
        <p:nvCxnSpPr>
          <p:cNvPr id="6" name="Straight Arrow Connector 5"/>
          <p:cNvCxnSpPr/>
          <p:nvPr/>
        </p:nvCxnSpPr>
        <p:spPr bwMode="auto">
          <a:xfrm>
            <a:off x="2526476" y="3711556"/>
            <a:ext cx="457200" cy="0"/>
          </a:xfrm>
          <a:prstGeom prst="straightConnector1">
            <a:avLst/>
          </a:prstGeom>
          <a:solidFill>
            <a:srgbClr val="FFFF99"/>
          </a:solidFill>
          <a:ln w="25400" cap="flat" cmpd="sng" algn="ctr">
            <a:solidFill>
              <a:schemeClr val="tx2"/>
            </a:solidFill>
            <a:prstDash val="solid"/>
            <a:round/>
            <a:headEnd type="none" w="med" len="med"/>
            <a:tailEnd type="triangle"/>
          </a:ln>
          <a:effectLst/>
        </p:spPr>
      </p:cxnSp>
      <p:cxnSp>
        <p:nvCxnSpPr>
          <p:cNvPr id="18" name="Straight Arrow Connector 17"/>
          <p:cNvCxnSpPr/>
          <p:nvPr/>
        </p:nvCxnSpPr>
        <p:spPr bwMode="auto">
          <a:xfrm>
            <a:off x="5524005" y="3616553"/>
            <a:ext cx="457200" cy="0"/>
          </a:xfrm>
          <a:prstGeom prst="straightConnector1">
            <a:avLst/>
          </a:prstGeom>
          <a:solidFill>
            <a:srgbClr val="FFFF99"/>
          </a:solidFill>
          <a:ln w="25400" cap="flat" cmpd="sng" algn="ctr">
            <a:solidFill>
              <a:schemeClr val="tx2"/>
            </a:solidFill>
            <a:prstDash val="solid"/>
            <a:round/>
            <a:headEnd type="none" w="med" len="med"/>
            <a:tailEnd type="triangle"/>
          </a:ln>
          <a:effectLst/>
        </p:spPr>
      </p:cxnSp>
      <p:sp>
        <p:nvSpPr>
          <p:cNvPr id="2" name="TextBox 1">
            <a:extLst>
              <a:ext uri="{FF2B5EF4-FFF2-40B4-BE49-F238E27FC236}">
                <a16:creationId xmlns:a16="http://schemas.microsoft.com/office/drawing/2014/main" id="{9E891723-BF31-1468-F750-438436282451}"/>
              </a:ext>
            </a:extLst>
          </p:cNvPr>
          <p:cNvSpPr txBox="1"/>
          <p:nvPr/>
        </p:nvSpPr>
        <p:spPr>
          <a:xfrm>
            <a:off x="381000" y="2392577"/>
            <a:ext cx="4113627" cy="400110"/>
          </a:xfrm>
          <a:prstGeom prst="rect">
            <a:avLst/>
          </a:prstGeom>
          <a:noFill/>
        </p:spPr>
        <p:txBody>
          <a:bodyPr wrap="none" rtlCol="0">
            <a:spAutoFit/>
          </a:bodyPr>
          <a:lstStyle/>
          <a:p>
            <a:pPr eaLnBrk="0" hangingPunct="0"/>
            <a:r>
              <a:rPr lang="en-US" i="0" dirty="0">
                <a:latin typeface="+mn-lt"/>
              </a:rPr>
              <a:t>Acting Assistant Professor of Teaching</a:t>
            </a:r>
          </a:p>
        </p:txBody>
      </p:sp>
      <p:cxnSp>
        <p:nvCxnSpPr>
          <p:cNvPr id="4" name="Straight Arrow Connector 3">
            <a:extLst>
              <a:ext uri="{FF2B5EF4-FFF2-40B4-BE49-F238E27FC236}">
                <a16:creationId xmlns:a16="http://schemas.microsoft.com/office/drawing/2014/main" id="{DD3A99F6-F683-E74E-FD04-65E8308C900A}"/>
              </a:ext>
            </a:extLst>
          </p:cNvPr>
          <p:cNvCxnSpPr/>
          <p:nvPr/>
        </p:nvCxnSpPr>
        <p:spPr bwMode="auto">
          <a:xfrm>
            <a:off x="1267097" y="2792687"/>
            <a:ext cx="0" cy="473027"/>
          </a:xfrm>
          <a:prstGeom prst="straightConnector1">
            <a:avLst/>
          </a:prstGeom>
          <a:solidFill>
            <a:srgbClr val="FFFF99"/>
          </a:solidFill>
          <a:ln w="25400" cap="flat" cmpd="sng" algn="ctr">
            <a:solidFill>
              <a:schemeClr val="tx2"/>
            </a:solidFill>
            <a:prstDash val="solid"/>
            <a:round/>
            <a:headEnd type="none" w="med" len="med"/>
            <a:tailEnd type="triangle"/>
          </a:ln>
          <a:effectLst/>
        </p:spPr>
      </p:cxnSp>
    </p:spTree>
    <p:extLst>
      <p:ext uri="{BB962C8B-B14F-4D97-AF65-F5344CB8AC3E}">
        <p14:creationId xmlns:p14="http://schemas.microsoft.com/office/powerpoint/2010/main" val="1046526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ED8562E9-5173-4F96-993C-ED57FF75ACC4}"/>
              </a:ext>
            </a:extLst>
          </p:cNvPr>
          <p:cNvSpPr>
            <a:spLocks noGrp="1"/>
          </p:cNvSpPr>
          <p:nvPr>
            <p:ph type="sldNum" sz="quarter" idx="12"/>
          </p:nvPr>
        </p:nvSpPr>
        <p:spPr/>
        <p:txBody>
          <a:bodyPr/>
          <a:lstStyle/>
          <a:p>
            <a:pPr>
              <a:defRPr/>
            </a:pPr>
            <a:fld id="{89654FC1-40C8-44C2-A76C-86E01097A9EC}" type="slidenum">
              <a:rPr lang="en-US" altLang="en-US" smtClean="0"/>
              <a:pPr>
                <a:defRPr/>
              </a:pPr>
              <a:t>9</a:t>
            </a:fld>
            <a:endParaRPr lang="en-US" altLang="en-US"/>
          </a:p>
        </p:txBody>
      </p:sp>
      <p:sp>
        <p:nvSpPr>
          <p:cNvPr id="10242" name="Rectangle 2"/>
          <p:cNvSpPr>
            <a:spLocks noGrp="1" noChangeArrowheads="1"/>
          </p:cNvSpPr>
          <p:nvPr>
            <p:ph type="title" idx="4294967295"/>
          </p:nvPr>
        </p:nvSpPr>
        <p:spPr>
          <a:xfrm>
            <a:off x="0" y="274638"/>
            <a:ext cx="9144000" cy="1143000"/>
          </a:xfrm>
        </p:spPr>
        <p:txBody>
          <a:bodyPr/>
          <a:lstStyle/>
          <a:p>
            <a:pPr eaLnBrk="1" hangingPunct="1"/>
            <a:r>
              <a:rPr lang="en-US" sz="3600"/>
              <a:t>The Criteria</a:t>
            </a:r>
          </a:p>
        </p:txBody>
      </p:sp>
      <p:grpSp>
        <p:nvGrpSpPr>
          <p:cNvPr id="6" name="Group 5">
            <a:extLst>
              <a:ext uri="{FF2B5EF4-FFF2-40B4-BE49-F238E27FC236}">
                <a16:creationId xmlns:a16="http://schemas.microsoft.com/office/drawing/2014/main" id="{55D6B9AE-3FD7-406A-8CF2-3CB825BACB2C}"/>
              </a:ext>
            </a:extLst>
          </p:cNvPr>
          <p:cNvGrpSpPr/>
          <p:nvPr/>
        </p:nvGrpSpPr>
        <p:grpSpPr>
          <a:xfrm>
            <a:off x="2171700" y="2286000"/>
            <a:ext cx="4800600" cy="2541638"/>
            <a:chOff x="2171700" y="2437310"/>
            <a:chExt cx="4800600" cy="2541638"/>
          </a:xfrm>
        </p:grpSpPr>
        <p:sp>
          <p:nvSpPr>
            <p:cNvPr id="10247" name="Oval 12"/>
            <p:cNvSpPr>
              <a:spLocks noChangeArrowheads="1"/>
            </p:cNvSpPr>
            <p:nvPr/>
          </p:nvSpPr>
          <p:spPr bwMode="auto">
            <a:xfrm>
              <a:off x="4457700" y="3504110"/>
              <a:ext cx="2514600" cy="1447800"/>
            </a:xfrm>
            <a:prstGeom prst="ellipse">
              <a:avLst/>
            </a:prstGeom>
            <a:solidFill>
              <a:srgbClr val="CCFFCC"/>
            </a:solidFill>
            <a:ln w="9525">
              <a:solidFill>
                <a:schemeClr val="tx1"/>
              </a:solidFill>
              <a:round/>
              <a:headEnd/>
              <a:tailEnd/>
            </a:ln>
          </p:spPr>
          <p:txBody>
            <a:bodyPr wrap="none" anchor="ctr"/>
            <a:lstStyle/>
            <a:p>
              <a:pPr algn="ctr"/>
              <a:r>
                <a:rPr lang="en-US" sz="2400" i="0">
                  <a:latin typeface="+mn-lt"/>
                </a:rPr>
                <a:t>Service</a:t>
              </a:r>
            </a:p>
          </p:txBody>
        </p:sp>
        <p:sp>
          <p:nvSpPr>
            <p:cNvPr id="12" name="Oval 15"/>
            <p:cNvSpPr>
              <a:spLocks noChangeArrowheads="1"/>
            </p:cNvSpPr>
            <p:nvPr/>
          </p:nvSpPr>
          <p:spPr bwMode="auto">
            <a:xfrm>
              <a:off x="2171700" y="3504110"/>
              <a:ext cx="2590800" cy="1474838"/>
            </a:xfrm>
            <a:prstGeom prst="ellipse">
              <a:avLst/>
            </a:prstGeom>
            <a:solidFill>
              <a:srgbClr val="FFFF99"/>
            </a:solidFill>
            <a:ln w="9525">
              <a:solidFill>
                <a:schemeClr val="tx1"/>
              </a:solidFill>
              <a:round/>
              <a:headEnd/>
              <a:tailEnd/>
            </a:ln>
          </p:spPr>
          <p:txBody>
            <a:bodyPr wrap="none" anchor="ctr"/>
            <a:lstStyle/>
            <a:p>
              <a:pPr algn="ctr"/>
              <a:r>
                <a:rPr lang="en-US" sz="2400" i="0">
                  <a:latin typeface="+mn-lt"/>
                </a:rPr>
                <a:t>Educational </a:t>
              </a:r>
            </a:p>
            <a:p>
              <a:pPr algn="ctr"/>
              <a:r>
                <a:rPr lang="en-US" sz="2400" i="0">
                  <a:latin typeface="+mn-lt"/>
                </a:rPr>
                <a:t>Leadership</a:t>
              </a:r>
            </a:p>
          </p:txBody>
        </p:sp>
        <p:sp>
          <p:nvSpPr>
            <p:cNvPr id="10248" name="Oval 13"/>
            <p:cNvSpPr>
              <a:spLocks noChangeArrowheads="1"/>
            </p:cNvSpPr>
            <p:nvPr/>
          </p:nvSpPr>
          <p:spPr bwMode="auto">
            <a:xfrm>
              <a:off x="3314700" y="2437310"/>
              <a:ext cx="2514600" cy="1447800"/>
            </a:xfrm>
            <a:prstGeom prst="ellipse">
              <a:avLst/>
            </a:prstGeom>
            <a:solidFill>
              <a:srgbClr val="CCFFFF"/>
            </a:solidFill>
            <a:ln w="9525">
              <a:solidFill>
                <a:schemeClr val="tx1"/>
              </a:solidFill>
              <a:round/>
              <a:headEnd/>
              <a:tailEnd/>
            </a:ln>
          </p:spPr>
          <p:txBody>
            <a:bodyPr wrap="none" anchor="ctr"/>
            <a:lstStyle/>
            <a:p>
              <a:pPr algn="ctr"/>
              <a:r>
                <a:rPr lang="en-US" sz="2400" i="0">
                  <a:latin typeface="+mn-lt"/>
                </a:rPr>
                <a:t>Teaching</a:t>
              </a:r>
            </a:p>
          </p:txBody>
        </p:sp>
      </p:grpSp>
      <p:sp>
        <p:nvSpPr>
          <p:cNvPr id="4" name="TextBox 3"/>
          <p:cNvSpPr txBox="1"/>
          <p:nvPr/>
        </p:nvSpPr>
        <p:spPr>
          <a:xfrm>
            <a:off x="457200" y="5715000"/>
            <a:ext cx="8305800" cy="400110"/>
          </a:xfrm>
          <a:prstGeom prst="rect">
            <a:avLst/>
          </a:prstGeom>
          <a:noFill/>
        </p:spPr>
        <p:txBody>
          <a:bodyPr wrap="square" rtlCol="0">
            <a:spAutoFit/>
          </a:bodyPr>
          <a:lstStyle/>
          <a:p>
            <a:pPr eaLnBrk="1" hangingPunct="1">
              <a:spcBef>
                <a:spcPts val="800"/>
              </a:spcBef>
              <a:defRPr/>
            </a:pPr>
            <a:r>
              <a:rPr lang="en-US"/>
              <a:t>      </a:t>
            </a:r>
            <a:endParaRPr lang="en-US" b="1">
              <a:solidFill>
                <a:schemeClr val="accent1"/>
              </a:solidFill>
            </a:endParaRPr>
          </a:p>
        </p:txBody>
      </p:sp>
      <p:sp>
        <p:nvSpPr>
          <p:cNvPr id="10" name="TextBox 9"/>
          <p:cNvSpPr txBox="1"/>
          <p:nvPr/>
        </p:nvSpPr>
        <p:spPr>
          <a:xfrm>
            <a:off x="1143000" y="1660781"/>
            <a:ext cx="6629400" cy="400110"/>
          </a:xfrm>
          <a:prstGeom prst="rect">
            <a:avLst/>
          </a:prstGeom>
          <a:noFill/>
        </p:spPr>
        <p:txBody>
          <a:bodyPr wrap="square" rtlCol="0">
            <a:spAutoFit/>
          </a:bodyPr>
          <a:lstStyle/>
          <a:p>
            <a:pPr algn="ctr" eaLnBrk="1" hangingPunct="1">
              <a:spcBef>
                <a:spcPts val="800"/>
              </a:spcBef>
              <a:defRPr/>
            </a:pPr>
            <a:r>
              <a:rPr lang="en-US">
                <a:latin typeface="+mn-lt"/>
              </a:rPr>
              <a:t>Three pillars</a:t>
            </a:r>
            <a:r>
              <a:rPr lang="en-US">
                <a:solidFill>
                  <a:schemeClr val="accent1">
                    <a:lumMod val="75000"/>
                  </a:schemeClr>
                </a:solidFill>
                <a:latin typeface="+mn-lt"/>
              </a:rPr>
              <a:t>: </a:t>
            </a:r>
            <a:r>
              <a:rPr lang="en-US" b="1">
                <a:solidFill>
                  <a:schemeClr val="accent1">
                    <a:lumMod val="75000"/>
                  </a:schemeClr>
                </a:solidFill>
                <a:latin typeface="+mn-lt"/>
              </a:rPr>
              <a:t>teaching</a:t>
            </a:r>
            <a:r>
              <a:rPr lang="en-US">
                <a:solidFill>
                  <a:schemeClr val="accent1">
                    <a:lumMod val="75000"/>
                  </a:schemeClr>
                </a:solidFill>
                <a:latin typeface="+mn-lt"/>
              </a:rPr>
              <a:t>, </a:t>
            </a:r>
            <a:r>
              <a:rPr lang="en-US" b="1">
                <a:solidFill>
                  <a:schemeClr val="accent1">
                    <a:lumMod val="75000"/>
                  </a:schemeClr>
                </a:solidFill>
                <a:latin typeface="+mn-lt"/>
              </a:rPr>
              <a:t>educational leadership</a:t>
            </a:r>
            <a:r>
              <a:rPr lang="en-US">
                <a:solidFill>
                  <a:schemeClr val="accent1">
                    <a:lumMod val="75000"/>
                  </a:schemeClr>
                </a:solidFill>
                <a:latin typeface="+mn-lt"/>
              </a:rPr>
              <a:t> and </a:t>
            </a:r>
            <a:r>
              <a:rPr lang="en-US" b="1">
                <a:solidFill>
                  <a:schemeClr val="accent1">
                    <a:lumMod val="75000"/>
                  </a:schemeClr>
                </a:solidFill>
                <a:latin typeface="+mn-lt"/>
              </a:rPr>
              <a:t>service</a:t>
            </a:r>
            <a:endParaRPr lang="en-US" b="1">
              <a:solidFill>
                <a:schemeClr val="accent1"/>
              </a:solidFill>
              <a:latin typeface="+mn-lt"/>
            </a:endParaRPr>
          </a:p>
        </p:txBody>
      </p:sp>
      <p:sp>
        <p:nvSpPr>
          <p:cNvPr id="5" name="Text Box 9">
            <a:extLst>
              <a:ext uri="{FF2B5EF4-FFF2-40B4-BE49-F238E27FC236}">
                <a16:creationId xmlns:a16="http://schemas.microsoft.com/office/drawing/2014/main" id="{5F98C5FB-2BAF-5894-F660-56C0C7681C3B}"/>
              </a:ext>
            </a:extLst>
          </p:cNvPr>
          <p:cNvSpPr txBox="1">
            <a:spLocks noChangeArrowheads="1"/>
          </p:cNvSpPr>
          <p:nvPr/>
        </p:nvSpPr>
        <p:spPr bwMode="auto">
          <a:xfrm>
            <a:off x="2430057" y="1217480"/>
            <a:ext cx="4290983" cy="430887"/>
          </a:xfrm>
          <a:prstGeom prst="rect">
            <a:avLst/>
          </a:prstGeom>
          <a:noFill/>
          <a:ln w="76200" cmpd="tri">
            <a:noFill/>
            <a:miter lim="800000"/>
            <a:headEnd/>
            <a:tailEnd/>
          </a:ln>
        </p:spPr>
        <p:txBody>
          <a:bodyPr wrap="none" lIns="91440" tIns="45720" rIns="91440" bIns="45720" anchor="t">
            <a:spAutoFit/>
          </a:bodyPr>
          <a:lstStyle/>
          <a:p>
            <a:pPr eaLnBrk="0" hangingPunct="0"/>
            <a:r>
              <a:rPr lang="en-US" sz="2200" b="1" i="0">
                <a:solidFill>
                  <a:srgbClr val="005293"/>
                </a:solidFill>
                <a:latin typeface="+mn-lt"/>
              </a:rPr>
              <a:t>The Educational Leadership Stream</a:t>
            </a:r>
          </a:p>
        </p:txBody>
      </p:sp>
    </p:spTree>
    <p:extLst>
      <p:ext uri="{BB962C8B-B14F-4D97-AF65-F5344CB8AC3E}">
        <p14:creationId xmlns:p14="http://schemas.microsoft.com/office/powerpoint/2010/main" val="95255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65CB899-60F4-4104-BE90-374B07695424}"/>
              </a:ext>
            </a:extLst>
          </p:cNvPr>
          <p:cNvSpPr>
            <a:spLocks noGrp="1"/>
          </p:cNvSpPr>
          <p:nvPr>
            <p:ph type="sldNum" sz="quarter" idx="12"/>
          </p:nvPr>
        </p:nvSpPr>
        <p:spPr/>
        <p:txBody>
          <a:bodyPr/>
          <a:lstStyle/>
          <a:p>
            <a:pPr>
              <a:defRPr/>
            </a:pPr>
            <a:fld id="{89654FC1-40C8-44C2-A76C-86E01097A9EC}" type="slidenum">
              <a:rPr lang="en-US" altLang="en-US" smtClean="0"/>
              <a:pPr>
                <a:defRPr/>
              </a:pPr>
              <a:t>10</a:t>
            </a:fld>
            <a:endParaRPr lang="en-US" altLang="en-US"/>
          </a:p>
        </p:txBody>
      </p:sp>
      <p:sp>
        <p:nvSpPr>
          <p:cNvPr id="13314" name="Rectangle 2"/>
          <p:cNvSpPr>
            <a:spLocks noGrp="1" noChangeArrowheads="1"/>
          </p:cNvSpPr>
          <p:nvPr>
            <p:ph type="title" idx="4294967295"/>
          </p:nvPr>
        </p:nvSpPr>
        <p:spPr>
          <a:xfrm>
            <a:off x="0" y="274638"/>
            <a:ext cx="9144000" cy="1143000"/>
          </a:xfrm>
        </p:spPr>
        <p:txBody>
          <a:bodyPr/>
          <a:lstStyle/>
          <a:p>
            <a:pPr eaLnBrk="1" hangingPunct="1"/>
            <a:r>
              <a:rPr lang="en-US" sz="3600"/>
              <a:t>The Procedures</a:t>
            </a:r>
          </a:p>
        </p:txBody>
      </p:sp>
      <p:sp>
        <p:nvSpPr>
          <p:cNvPr id="13315" name="Rectangle 3"/>
          <p:cNvSpPr>
            <a:spLocks noGrp="1" noChangeArrowheads="1"/>
          </p:cNvSpPr>
          <p:nvPr>
            <p:ph idx="4294967295"/>
          </p:nvPr>
        </p:nvSpPr>
        <p:spPr>
          <a:xfrm>
            <a:off x="530225" y="1562100"/>
            <a:ext cx="7927975" cy="3733800"/>
          </a:xfrm>
        </p:spPr>
        <p:txBody>
          <a:bodyPr>
            <a:normAutofit/>
          </a:bodyPr>
          <a:lstStyle/>
          <a:p>
            <a:pPr marL="609600" indent="0" eaLnBrk="1" hangingPunct="1">
              <a:buFont typeface="Wingdings" pitchFamily="2" charset="2"/>
              <a:buNone/>
            </a:pPr>
            <a:r>
              <a:rPr lang="en-US" sz="3000">
                <a:solidFill>
                  <a:srgbClr val="000000"/>
                </a:solidFill>
              </a:rPr>
              <a:t>The reappointment, tenure &amp; promotion</a:t>
            </a:r>
          </a:p>
          <a:p>
            <a:pPr marL="609600" indent="0" eaLnBrk="1" hangingPunct="1">
              <a:buFont typeface="Wingdings" pitchFamily="2" charset="2"/>
              <a:buNone/>
            </a:pPr>
            <a:r>
              <a:rPr lang="en-US" sz="3000">
                <a:solidFill>
                  <a:srgbClr val="000000"/>
                </a:solidFill>
              </a:rPr>
              <a:t>procedures are set out in Articles 5 &amp; 9 </a:t>
            </a:r>
          </a:p>
          <a:p>
            <a:pPr marL="609600" indent="0" eaLnBrk="1" hangingPunct="1">
              <a:buFont typeface="Wingdings" pitchFamily="2" charset="2"/>
              <a:buNone/>
            </a:pPr>
            <a:r>
              <a:rPr lang="en-US" sz="3000">
                <a:solidFill>
                  <a:srgbClr val="000000"/>
                </a:solidFill>
              </a:rPr>
              <a:t>of </a:t>
            </a:r>
            <a:r>
              <a:rPr lang="en-US" sz="3000" i="1">
                <a:solidFill>
                  <a:srgbClr val="000000"/>
                </a:solidFill>
              </a:rPr>
              <a:t>Conditions of Appointment for Faculty</a:t>
            </a:r>
            <a:r>
              <a:rPr lang="en-US" sz="3000">
                <a:solidFill>
                  <a:srgbClr val="000000"/>
                </a:solidFill>
              </a:rPr>
              <a:t>, </a:t>
            </a:r>
          </a:p>
          <a:p>
            <a:pPr marL="609600" indent="0" eaLnBrk="1" hangingPunct="1">
              <a:buFont typeface="Wingdings" pitchFamily="2" charset="2"/>
              <a:buNone/>
            </a:pPr>
            <a:r>
              <a:rPr lang="en-US" sz="3000">
                <a:solidFill>
                  <a:srgbClr val="000000"/>
                </a:solidFill>
              </a:rPr>
              <a:t>and are supplemented by the </a:t>
            </a:r>
          </a:p>
          <a:p>
            <a:pPr marL="609600" indent="0" eaLnBrk="1" hangingPunct="1">
              <a:buFont typeface="Wingdings" pitchFamily="2" charset="2"/>
              <a:buNone/>
            </a:pPr>
            <a:r>
              <a:rPr lang="en-US" sz="3000" i="1">
                <a:solidFill>
                  <a:srgbClr val="000000"/>
                </a:solidFill>
              </a:rPr>
              <a:t>Guide to Reappointment, Tenure and Promotion Procedures at UBC </a:t>
            </a:r>
            <a:r>
              <a:rPr lang="en-US" sz="3000">
                <a:solidFill>
                  <a:srgbClr val="000000"/>
                </a:solidFill>
              </a:rPr>
              <a:t>(“SAC Guide”)</a:t>
            </a:r>
          </a:p>
        </p:txBody>
      </p:sp>
    </p:spTree>
  </p:cSld>
  <p:clrMapOvr>
    <a:masterClrMapping/>
  </p:clrMapOvr>
</p:sld>
</file>

<file path=ppt/theme/theme1.xml><?xml version="1.0" encoding="utf-8"?>
<a:theme xmlns:a="http://schemas.openxmlformats.org/drawingml/2006/main" name="UBCFA-UBC Page 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bwMode="auto">
        <a:solidFill>
          <a:srgbClr val="FFFF99"/>
        </a:solidFill>
        <a:ln w="25400" cap="flat" cmpd="sng" algn="ctr">
          <a:solidFill>
            <a:schemeClr val="tx2"/>
          </a:solidFill>
          <a:prstDash val="solid"/>
          <a:round/>
          <a:headEnd type="none" w="med" len="med"/>
          <a:tailEnd type="triangle"/>
        </a:ln>
        <a:effectLst/>
      </a:spPr>
      <a:bodyPr/>
      <a:lstStyle/>
    </a:lnDef>
    <a:txDef>
      <a:spPr>
        <a:noFill/>
      </a:spPr>
      <a:bodyPr wrap="none" rtlCol="0">
        <a:spAutoFit/>
      </a:bodyPr>
      <a:lstStyle>
        <a:defPPr algn="l">
          <a:defRPr sz="1400" b="1" i="0" dirty="0" smtClean="0">
            <a:solidFill>
              <a:schemeClr val="bg1"/>
            </a:solidFill>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3b79d0e2-25c7-4bf3-9ff5-d8581435cbf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9829B880A535B4EA7355BFB0D185DF0" ma:contentTypeVersion="10" ma:contentTypeDescription="Create a new document." ma:contentTypeScope="" ma:versionID="d6bc0daa42f59439c2367390d27707c0">
  <xsd:schema xmlns:xsd="http://www.w3.org/2001/XMLSchema" xmlns:xs="http://www.w3.org/2001/XMLSchema" xmlns:p="http://schemas.microsoft.com/office/2006/metadata/properties" xmlns:ns3="3b79d0e2-25c7-4bf3-9ff5-d8581435cbf3" xmlns:ns4="d45b8060-b21c-410d-bbe8-edbc3e73c00a" targetNamespace="http://schemas.microsoft.com/office/2006/metadata/properties" ma:root="true" ma:fieldsID="1ec140d5643e39f73952449bcd783952" ns3:_="" ns4:_="">
    <xsd:import namespace="3b79d0e2-25c7-4bf3-9ff5-d8581435cbf3"/>
    <xsd:import namespace="d45b8060-b21c-410d-bbe8-edbc3e73c00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79d0e2-25c7-4bf3-9ff5-d8581435cb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_activity" ma:index="17"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45b8060-b21c-410d-bbe8-edbc3e73c00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7DE6A0-DD66-4A41-869F-50CF950B8222}">
  <ds:schemaRefs>
    <ds:schemaRef ds:uri="http://schemas.microsoft.com/sharepoint/v3/contenttype/forms"/>
  </ds:schemaRefs>
</ds:datastoreItem>
</file>

<file path=customXml/itemProps2.xml><?xml version="1.0" encoding="utf-8"?>
<ds:datastoreItem xmlns:ds="http://schemas.openxmlformats.org/officeDocument/2006/customXml" ds:itemID="{5C5CBE34-6562-4EC5-8FE6-D2F5E00B06C1}">
  <ds:schemaRefs>
    <ds:schemaRef ds:uri="http://schemas.microsoft.com/office/2006/documentManagement/types"/>
    <ds:schemaRef ds:uri="http://purl.org/dc/terms/"/>
    <ds:schemaRef ds:uri="3b79d0e2-25c7-4bf3-9ff5-d8581435cbf3"/>
    <ds:schemaRef ds:uri="http://purl.org/dc/elements/1.1/"/>
    <ds:schemaRef ds:uri="d45b8060-b21c-410d-bbe8-edbc3e73c00a"/>
    <ds:schemaRef ds:uri="http://schemas.openxmlformats.org/package/2006/metadata/core-properties"/>
    <ds:schemaRef ds:uri="http://schemas.microsoft.com/office/infopath/2007/PartnerControls"/>
    <ds:schemaRef ds:uri="http://www.w3.org/XML/1998/namespace"/>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206136AD-FFAB-4FC5-AFF8-E22CC402F2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79d0e2-25c7-4bf3-9ff5-d8581435cbf3"/>
    <ds:schemaRef ds:uri="d45b8060-b21c-410d-bbe8-edbc3e73c0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14769</TotalTime>
  <Words>4265</Words>
  <Application>Microsoft Macintosh PowerPoint</Application>
  <PresentationFormat>On-screen Show (4:3)</PresentationFormat>
  <Paragraphs>501</Paragraphs>
  <Slides>63</Slides>
  <Notes>58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Times New Roman</vt:lpstr>
      <vt:lpstr>Wingdings</vt:lpstr>
      <vt:lpstr>UBCFA-UBC Page Layout</vt:lpstr>
      <vt:lpstr>Tenure and Promotion Workshop</vt:lpstr>
      <vt:lpstr>Agenda</vt:lpstr>
      <vt:lpstr>Our Objective</vt:lpstr>
      <vt:lpstr>Tenure &amp; Promotion</vt:lpstr>
      <vt:lpstr>The Tenure Streams</vt:lpstr>
      <vt:lpstr>The Criteria</vt:lpstr>
      <vt:lpstr>Educational Leadership Stream</vt:lpstr>
      <vt:lpstr>The Criteria</vt:lpstr>
      <vt:lpstr>The Procedures</vt:lpstr>
      <vt:lpstr>The Tenure Clock</vt:lpstr>
      <vt:lpstr>Optional Reviews</vt:lpstr>
      <vt:lpstr>PowerPoint Presentation</vt:lpstr>
      <vt:lpstr>Optional Review Decisions What happens next…</vt:lpstr>
      <vt:lpstr>Head’s Meeting (5.02 Meeting)</vt:lpstr>
      <vt:lpstr>Head’s Meeting (5.02 Meeting)</vt:lpstr>
      <vt:lpstr>PowerPoint Presentation</vt:lpstr>
      <vt:lpstr>The Initial File</vt:lpstr>
      <vt:lpstr>Eligibility to be Consulted</vt:lpstr>
      <vt:lpstr>Letters of Reference</vt:lpstr>
      <vt:lpstr>What Referees Receive</vt:lpstr>
      <vt:lpstr>PowerPoint Presentation</vt:lpstr>
      <vt:lpstr>PowerPoint Presentation</vt:lpstr>
      <vt:lpstr>PowerPoint Presentation</vt:lpstr>
      <vt:lpstr>PowerPoint Presentation</vt:lpstr>
      <vt:lpstr>PowerPoint Presentation</vt:lpstr>
      <vt:lpstr>Supplementing the File</vt:lpstr>
      <vt:lpstr>For Assistance…</vt:lpstr>
      <vt:lpstr>Additional context and perspective from the  Senior Appointments Committee (SAC)</vt:lpstr>
      <vt:lpstr>Overview</vt:lpstr>
      <vt:lpstr> Composition of SAC</vt:lpstr>
      <vt:lpstr>SAC’s Mandate</vt:lpstr>
      <vt:lpstr>Evaluation of Cases by SAC</vt:lpstr>
      <vt:lpstr>The Primacy of the Collective Agreement</vt:lpstr>
      <vt:lpstr>PowerPoint Presentation</vt:lpstr>
      <vt:lpstr>CV Preparation</vt:lpstr>
      <vt:lpstr>Other Tips</vt:lpstr>
      <vt:lpstr>PowerPoint Presentation</vt:lpstr>
      <vt:lpstr>Key Criteria: Research Stream</vt:lpstr>
      <vt:lpstr>Key Criteria: Research Stream</vt:lpstr>
      <vt:lpstr>Key Criteria: Educational Leadership Stream</vt:lpstr>
      <vt:lpstr>Key Criteria: Educational Leadership Stream</vt:lpstr>
      <vt:lpstr>Evidence of Scholarly Activity  (Research Stream)</vt:lpstr>
      <vt:lpstr>PowerPoint Presentation</vt:lpstr>
      <vt:lpstr>Evidence of Scholarly Activity  (Research Stream)</vt:lpstr>
      <vt:lpstr>Evidence of Scholarly Activity  (Research Stream)</vt:lpstr>
      <vt:lpstr>Evidence of Educational Leadership (EL Stream)</vt:lpstr>
      <vt:lpstr>Evidence of Educational Leadership (EL Stream)</vt:lpstr>
      <vt:lpstr>Criteria for Teaching (Both Streams)</vt:lpstr>
      <vt:lpstr>Evidence Pertaining to Teaching (Both Streams)</vt:lpstr>
      <vt:lpstr>Evidence Pertaining to Service (Both Streams)</vt:lpstr>
      <vt:lpstr>PowerPoint Presentation</vt:lpstr>
      <vt:lpstr>Dossier Preparation (EL Stream)</vt:lpstr>
      <vt:lpstr>Teaching Report (Both Streams)</vt:lpstr>
      <vt:lpstr>Select Referees Who:</vt:lpstr>
      <vt:lpstr>Questions?</vt:lpstr>
      <vt:lpstr>Indigenous Scholarly Activity</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Chubb &amp; 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Faculty Relations</dc:title>
  <dc:creator>cicc</dc:creator>
  <cp:lastModifiedBy>Robin Roff</cp:lastModifiedBy>
  <cp:revision>366</cp:revision>
  <cp:lastPrinted>2018-04-27T16:23:21Z</cp:lastPrinted>
  <dcterms:created xsi:type="dcterms:W3CDTF">2015-04-17T02:29:08Z</dcterms:created>
  <dcterms:modified xsi:type="dcterms:W3CDTF">2025-05-26T16:34:01Z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0x01010029829B880A535B4EA7355BFB0D185DF0</vt:lpwstr>
  </property>
</Properties>
</file>